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79" r:id="rId13"/>
    <p:sldId id="280" r:id="rId14"/>
    <p:sldId id="267" r:id="rId15"/>
    <p:sldId id="270" r:id="rId16"/>
    <p:sldId id="271" r:id="rId17"/>
    <p:sldId id="272" r:id="rId18"/>
    <p:sldId id="268" r:id="rId19"/>
    <p:sldId id="273" r:id="rId20"/>
    <p:sldId id="274" r:id="rId21"/>
    <p:sldId id="275" r:id="rId22"/>
    <p:sldId id="276" r:id="rId23"/>
    <p:sldId id="277" r:id="rId24"/>
    <p:sldId id="278" r:id="rId25"/>
  </p:sldIdLst>
  <p:sldSz cx="18288000" cy="10287000"/>
  <p:notesSz cx="6858000" cy="9144000"/>
  <p:embeddedFontLst>
    <p:embeddedFont>
      <p:font typeface="WenQuanYi" panose="020B0604020202020204" charset="-128"/>
      <p:regular r:id="rId27"/>
    </p:embeddedFont>
    <p:embeddedFont>
      <p:font typeface="Alice" panose="020B0604020202020204" charset="0"/>
      <p:regular r:id="rId28"/>
    </p:embeddedFont>
    <p:embeddedFont>
      <p:font typeface="Calibri" panose="020F0502020204030204" pitchFamily="34" charset="0"/>
      <p:regular r:id="rId29"/>
      <p:bold r:id="rId30"/>
      <p:italic r:id="rId31"/>
      <p:boldItalic r:id="rId32"/>
    </p:embeddedFont>
    <p:embeddedFont>
      <p:font typeface="Canva Sans" panose="020B0604020202020204" charset="0"/>
      <p:regular r:id="rId33"/>
    </p:embeddedFont>
    <p:embeddedFont>
      <p:font typeface="Canva Sans Bold" panose="020B0604020202020204" charset="0"/>
      <p:regular r:id="rId34"/>
    </p:embeddedFont>
    <p:embeddedFont>
      <p:font typeface="Courier New OS" panose="02070409020205090404" charset="0"/>
      <p:regular r:id="rId35"/>
    </p:embeddedFont>
    <p:embeddedFont>
      <p:font typeface="Playfair Display" panose="00000500000000000000" pitchFamily="2" charset="0"/>
      <p:regular r:id="rId36"/>
      <p:bold r:id="rId37"/>
      <p:italic r:id="rId38"/>
      <p:boldItalic r:id="rId39"/>
    </p:embeddedFont>
    <p:embeddedFont>
      <p:font typeface="Playfair Display Italics" panose="020B0604020202020204" charset="0"/>
      <p:regular r:id="rId40"/>
    </p:embeddedFont>
    <p:embeddedFont>
      <p:font typeface="Public Sans" panose="020B0604020202020204" charset="0"/>
      <p:regular r:id="rId41"/>
    </p:embeddedFont>
    <p:embeddedFont>
      <p:font typeface="Public Sans Bold" panose="020B0604020202020204" charset="0"/>
      <p:regular r:id="rId42"/>
    </p:embeddedFont>
    <p:embeddedFont>
      <p:font typeface="Public Sans Bold Italics" panose="020B0604020202020204" charset="0"/>
      <p:regular r:id="rId43"/>
    </p:embeddedFont>
    <p:embeddedFont>
      <p:font typeface="Public Sans Italics"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396" autoAdjust="0"/>
  </p:normalViewPr>
  <p:slideViewPr>
    <p:cSldViewPr>
      <p:cViewPr>
        <p:scale>
          <a:sx n="40" d="100"/>
          <a:sy n="40" d="100"/>
        </p:scale>
        <p:origin x="677" y="2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financial market is a complex and dynamic system, characterized by numerous variables and factors influencing stock prices and market behavior. Our project aims to delve into this intricate world, using machine learning to uncover underlying patterns and trends that could provide insights into market dynamics.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Public Sans"/>
              </a:rPr>
              <a:t>Seasonality Handling - </a:t>
            </a:r>
            <a:r>
              <a:rPr lang="en-US" sz="800" dirty="0">
                <a:solidFill>
                  <a:srgbClr val="000000"/>
                </a:solidFill>
                <a:latin typeface="Public Sans"/>
              </a:rPr>
              <a:t>Efficiently detects and adjusts for various seasonal patterns in stock data.</a:t>
            </a: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solidFill>
                  <a:srgbClr val="000000"/>
                </a:solidFill>
                <a:latin typeface="Public Sans"/>
              </a:rPr>
              <a:t>Irregular Trends - Capable of handling non-linear trends, crucial for volatile stock market movements.</a:t>
            </a: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solidFill>
                  <a:srgbClr val="000000"/>
                </a:solidFill>
                <a:latin typeface="Public Sans"/>
              </a:rPr>
              <a:t>Ease of Use - User-friendly with minimal tuning required, suitable for those with limited time-series expertise.</a:t>
            </a: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solidFill>
                  <a:srgbClr val="000000"/>
                </a:solidFill>
                <a:latin typeface="Public Sans"/>
              </a:rPr>
              <a:t>External Factors - Allows incorporation of events and holidays that can impact stock prices.</a:t>
            </a: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solidFill>
                  <a:srgbClr val="000000"/>
                </a:solidFill>
                <a:latin typeface="Public Sans"/>
              </a:rPr>
              <a:t>Uncertainty Intervals - Provides automatic uncertainty intervals, offering a reliability gauge for predictions</a:t>
            </a: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endParaRPr lang="en-IN"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1753381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B2C30"/>
                </a:solidFill>
                <a:latin typeface="Public Sans"/>
              </a:rPr>
              <a:t>The narrower RSI range provided us with more trading signals, optimal based on back test analysis and worked better on top of other filters.</a:t>
            </a:r>
          </a:p>
          <a:p>
            <a:endParaRPr lang="en-IN" dirty="0"/>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431092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B2C30"/>
                </a:solidFill>
                <a:latin typeface="Public Sans"/>
              </a:rPr>
              <a:t>The narrower RSI range provided us with more trading signals, optimal based on back test analysis and worked better on top of other filters.</a:t>
            </a:r>
          </a:p>
          <a:p>
            <a:endParaRPr lang="en-IN" dirty="0"/>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3635191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2823704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5.sv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svg"/></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37.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7.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5.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706" y="4514765"/>
            <a:ext cx="16230594" cy="38509"/>
          </a:xfrm>
          <a:prstGeom prst="line">
            <a:avLst/>
          </a:prstGeom>
          <a:ln w="9525" cap="flat">
            <a:solidFill>
              <a:srgbClr val="2B2C30"/>
            </a:solidFill>
            <a:prstDash val="solid"/>
            <a:headEnd type="none" w="sm" len="sm"/>
            <a:tailEnd type="none" w="sm" len="sm"/>
          </a:ln>
        </p:spPr>
        <p:txBody>
          <a:bodyPr/>
          <a:lstStyle/>
          <a:p>
            <a:endParaRPr lang="en-IN"/>
          </a:p>
        </p:txBody>
      </p:sp>
      <p:sp>
        <p:nvSpPr>
          <p:cNvPr id="4" name="TextBox 4"/>
          <p:cNvSpPr txBox="1"/>
          <p:nvPr/>
        </p:nvSpPr>
        <p:spPr>
          <a:xfrm>
            <a:off x="850974" y="2332416"/>
            <a:ext cx="16408332" cy="1749710"/>
          </a:xfrm>
          <a:prstGeom prst="rect">
            <a:avLst/>
          </a:prstGeom>
        </p:spPr>
        <p:txBody>
          <a:bodyPr lIns="0" tIns="0" rIns="0" bIns="0" rtlCol="0" anchor="t">
            <a:spAutoFit/>
          </a:bodyPr>
          <a:lstStyle/>
          <a:p>
            <a:pPr>
              <a:lnSpc>
                <a:spcPts val="15250"/>
              </a:lnSpc>
            </a:pPr>
            <a:r>
              <a:rPr lang="en-US" sz="9600" spc="83" dirty="0">
                <a:solidFill>
                  <a:srgbClr val="2B2C30"/>
                </a:solidFill>
                <a:latin typeface="Playfair Display"/>
              </a:rPr>
              <a:t>Fortune Algo Cookies</a:t>
            </a:r>
          </a:p>
        </p:txBody>
      </p:sp>
      <p:sp>
        <p:nvSpPr>
          <p:cNvPr id="5" name="TextBox 5"/>
          <p:cNvSpPr txBox="1"/>
          <p:nvPr/>
        </p:nvSpPr>
        <p:spPr>
          <a:xfrm>
            <a:off x="1016407" y="8479155"/>
            <a:ext cx="7862435" cy="864870"/>
          </a:xfrm>
          <a:prstGeom prst="rect">
            <a:avLst/>
          </a:prstGeom>
        </p:spPr>
        <p:txBody>
          <a:bodyPr lIns="0" tIns="0" rIns="0" bIns="0" rtlCol="0" anchor="t">
            <a:spAutoFit/>
          </a:bodyPr>
          <a:lstStyle/>
          <a:p>
            <a:pPr>
              <a:lnSpc>
                <a:spcPts val="3450"/>
              </a:lnSpc>
            </a:pPr>
            <a:r>
              <a:rPr lang="en-US" sz="2300" dirty="0">
                <a:solidFill>
                  <a:srgbClr val="2B2C30"/>
                </a:solidFill>
                <a:latin typeface="Public Sans"/>
              </a:rPr>
              <a:t>Prajwal Patnaik, Diana Zhang, Bruno </a:t>
            </a:r>
            <a:r>
              <a:rPr lang="en-US" sz="2300" dirty="0" err="1">
                <a:solidFill>
                  <a:srgbClr val="2B2C30"/>
                </a:solidFill>
                <a:latin typeface="Public Sans"/>
              </a:rPr>
              <a:t>Ivasic</a:t>
            </a:r>
            <a:r>
              <a:rPr lang="en-US" sz="2300" dirty="0">
                <a:solidFill>
                  <a:srgbClr val="2B2C30"/>
                </a:solidFill>
                <a:latin typeface="Public Sans"/>
              </a:rPr>
              <a:t>, Kerry Zhang </a:t>
            </a:r>
          </a:p>
          <a:p>
            <a:pPr>
              <a:lnSpc>
                <a:spcPts val="3450"/>
              </a:lnSpc>
            </a:pPr>
            <a:r>
              <a:rPr lang="en-US" sz="2300" dirty="0">
                <a:solidFill>
                  <a:srgbClr val="2B2C30"/>
                </a:solidFill>
                <a:latin typeface="Public Sans"/>
              </a:rPr>
              <a:t>18 December 2023</a:t>
            </a:r>
          </a:p>
        </p:txBody>
      </p:sp>
      <p:sp>
        <p:nvSpPr>
          <p:cNvPr id="7" name="TextBox 7"/>
          <p:cNvSpPr txBox="1"/>
          <p:nvPr/>
        </p:nvSpPr>
        <p:spPr>
          <a:xfrm>
            <a:off x="2702374" y="5143500"/>
            <a:ext cx="12705531" cy="1799210"/>
          </a:xfrm>
          <a:prstGeom prst="rect">
            <a:avLst/>
          </a:prstGeom>
        </p:spPr>
        <p:txBody>
          <a:bodyPr wrap="square" lIns="0" tIns="0" rIns="0" bIns="0" rtlCol="0" anchor="t">
            <a:spAutoFit/>
          </a:bodyPr>
          <a:lstStyle/>
          <a:p>
            <a:pPr algn="ctr">
              <a:lnSpc>
                <a:spcPts val="7279"/>
              </a:lnSpc>
            </a:pPr>
            <a:r>
              <a:rPr lang="en-US" sz="5199" dirty="0">
                <a:solidFill>
                  <a:srgbClr val="2B2C30"/>
                </a:solidFill>
                <a:latin typeface="WenQuanYi Bold"/>
              </a:rPr>
              <a:t>Application of Prophet, Algorithmic Trading Strategies and Machine Learning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IN"/>
          </a:p>
        </p:txBody>
      </p:sp>
      <p:grpSp>
        <p:nvGrpSpPr>
          <p:cNvPr id="3" name="Group 3"/>
          <p:cNvGrpSpPr/>
          <p:nvPr/>
        </p:nvGrpSpPr>
        <p:grpSpPr>
          <a:xfrm>
            <a:off x="1006871" y="2171700"/>
            <a:ext cx="6384529" cy="7681350"/>
            <a:chOff x="0" y="-66675"/>
            <a:chExt cx="7131014" cy="10241799"/>
          </a:xfrm>
        </p:grpSpPr>
        <p:sp>
          <p:nvSpPr>
            <p:cNvPr id="4" name="TextBox 4"/>
            <p:cNvSpPr txBox="1"/>
            <p:nvPr/>
          </p:nvSpPr>
          <p:spPr>
            <a:xfrm>
              <a:off x="0" y="-66675"/>
              <a:ext cx="7131014" cy="588057"/>
            </a:xfrm>
            <a:prstGeom prst="rect">
              <a:avLst/>
            </a:prstGeom>
          </p:spPr>
          <p:txBody>
            <a:bodyPr lIns="0" tIns="0" rIns="0" bIns="0" rtlCol="0" anchor="t">
              <a:spAutoFit/>
            </a:bodyPr>
            <a:lstStyle/>
            <a:p>
              <a:pPr>
                <a:lnSpc>
                  <a:spcPts val="3639"/>
                </a:lnSpc>
              </a:pPr>
              <a:r>
                <a:rPr lang="en-US" sz="2599">
                  <a:solidFill>
                    <a:srgbClr val="2B2C30"/>
                  </a:solidFill>
                  <a:latin typeface="Public Sans Bold"/>
                </a:rPr>
                <a:t>Bollinger Bands (BB)</a:t>
              </a:r>
            </a:p>
          </p:txBody>
        </p:sp>
        <p:sp>
          <p:nvSpPr>
            <p:cNvPr id="5" name="TextBox 5"/>
            <p:cNvSpPr txBox="1"/>
            <p:nvPr/>
          </p:nvSpPr>
          <p:spPr>
            <a:xfrm>
              <a:off x="0" y="680132"/>
              <a:ext cx="7131014" cy="9494992"/>
            </a:xfrm>
            <a:prstGeom prst="rect">
              <a:avLst/>
            </a:prstGeom>
          </p:spPr>
          <p:txBody>
            <a:bodyPr lIns="0" tIns="0" rIns="0" bIns="0" rtlCol="0" anchor="t">
              <a:spAutoFit/>
            </a:bodyPr>
            <a:lstStyle/>
            <a:p>
              <a:pPr marL="474979" lvl="1" indent="-237490">
                <a:lnSpc>
                  <a:spcPts val="3079"/>
                </a:lnSpc>
                <a:buFont typeface="Arial"/>
                <a:buChar char="•"/>
              </a:pPr>
              <a:r>
                <a:rPr lang="en-US" sz="2199" dirty="0">
                  <a:solidFill>
                    <a:srgbClr val="2B2C30"/>
                  </a:solidFill>
                  <a:latin typeface="Public Sans"/>
                </a:rPr>
                <a:t>Volatility indicator that consists of three lines:</a:t>
              </a:r>
            </a:p>
            <a:p>
              <a:pPr marL="949959" lvl="2" indent="-316653">
                <a:lnSpc>
                  <a:spcPts val="3079"/>
                </a:lnSpc>
                <a:buFont typeface="Arial"/>
                <a:buChar char="⚬"/>
              </a:pPr>
              <a:r>
                <a:rPr lang="en-US" sz="2199" dirty="0">
                  <a:solidFill>
                    <a:srgbClr val="2B2C30"/>
                  </a:solidFill>
                  <a:latin typeface="Public Sans"/>
                </a:rPr>
                <a:t>One simple moving average (SMA) - the </a:t>
              </a:r>
              <a:r>
                <a:rPr lang="en-US" sz="2199" dirty="0" err="1">
                  <a:solidFill>
                    <a:srgbClr val="2B2C30"/>
                  </a:solidFill>
                  <a:latin typeface="Public Sans"/>
                </a:rPr>
                <a:t>centre</a:t>
              </a:r>
              <a:r>
                <a:rPr lang="en-US" sz="2199" dirty="0">
                  <a:solidFill>
                    <a:srgbClr val="2B2C30"/>
                  </a:solidFill>
                  <a:latin typeface="Public Sans"/>
                </a:rPr>
                <a:t> line.</a:t>
              </a:r>
            </a:p>
            <a:p>
              <a:pPr marL="949959" lvl="2" indent="-316653">
                <a:lnSpc>
                  <a:spcPts val="3079"/>
                </a:lnSpc>
                <a:buFont typeface="Arial"/>
                <a:buChar char="⚬"/>
              </a:pPr>
              <a:r>
                <a:rPr lang="en-US" sz="2199" dirty="0">
                  <a:solidFill>
                    <a:srgbClr val="2B2C30"/>
                  </a:solidFill>
                  <a:latin typeface="Public Sans"/>
                </a:rPr>
                <a:t>Two additional lines above and below the SMA that represent the standard deviations (usually two).</a:t>
              </a:r>
              <a:br>
                <a:rPr lang="en-US" sz="2199" dirty="0">
                  <a:solidFill>
                    <a:srgbClr val="2B2C30"/>
                  </a:solidFill>
                  <a:latin typeface="Public Sans"/>
                </a:rPr>
              </a:br>
              <a:endParaRPr lang="en-US" sz="2199" dirty="0">
                <a:solidFill>
                  <a:srgbClr val="2B2C30"/>
                </a:solidFill>
                <a:latin typeface="Public Sans"/>
              </a:endParaRPr>
            </a:p>
            <a:p>
              <a:pPr marL="474979" lvl="1" indent="-237490">
                <a:lnSpc>
                  <a:spcPts val="3079"/>
                </a:lnSpc>
                <a:buFont typeface="Arial"/>
                <a:buChar char="•"/>
              </a:pPr>
              <a:r>
                <a:rPr lang="en-US" sz="2199" dirty="0">
                  <a:solidFill>
                    <a:srgbClr val="2B2C30"/>
                  </a:solidFill>
                  <a:latin typeface="Public Sans"/>
                </a:rPr>
                <a:t>Determining Trading Signals:</a:t>
              </a:r>
            </a:p>
            <a:p>
              <a:pPr marL="949959" lvl="2" indent="-316653">
                <a:lnSpc>
                  <a:spcPts val="3079"/>
                </a:lnSpc>
                <a:buFont typeface="Arial"/>
                <a:buChar char="⚬"/>
              </a:pPr>
              <a:r>
                <a:rPr lang="en-US" sz="2199" dirty="0">
                  <a:solidFill>
                    <a:srgbClr val="2B2C30"/>
                  </a:solidFill>
                  <a:latin typeface="Public Sans"/>
                </a:rPr>
                <a:t>High Volatility: Wider bands indicate higher market volatility.</a:t>
              </a:r>
            </a:p>
            <a:p>
              <a:pPr marL="949959" lvl="2" indent="-316653">
                <a:lnSpc>
                  <a:spcPts val="3079"/>
                </a:lnSpc>
                <a:buFont typeface="Arial"/>
                <a:buChar char="⚬"/>
              </a:pPr>
              <a:r>
                <a:rPr lang="en-US" sz="2199" dirty="0">
                  <a:solidFill>
                    <a:srgbClr val="2B2C30"/>
                  </a:solidFill>
                  <a:latin typeface="Public Sans"/>
                </a:rPr>
                <a:t>Low Volatility: Narrower bands suggest lower volatility.</a:t>
              </a:r>
            </a:p>
            <a:p>
              <a:pPr marL="949959" lvl="2" indent="-316653">
                <a:lnSpc>
                  <a:spcPts val="3079"/>
                </a:lnSpc>
                <a:buFont typeface="Arial"/>
                <a:buChar char="⚬"/>
              </a:pPr>
              <a:r>
                <a:rPr lang="en-US" sz="2199" dirty="0">
                  <a:solidFill>
                    <a:srgbClr val="2B2C30"/>
                  </a:solidFill>
                  <a:latin typeface="Public Sans"/>
                </a:rPr>
                <a:t>Overbought:  Price &gt; Upper Band</a:t>
              </a:r>
            </a:p>
            <a:p>
              <a:pPr marL="949959" lvl="2" indent="-316653">
                <a:lnSpc>
                  <a:spcPts val="3079"/>
                </a:lnSpc>
                <a:buFont typeface="Arial"/>
                <a:buChar char="⚬"/>
              </a:pPr>
              <a:r>
                <a:rPr lang="en-US" sz="2199" dirty="0">
                  <a:solidFill>
                    <a:srgbClr val="2B2C30"/>
                  </a:solidFill>
                  <a:latin typeface="Public Sans"/>
                </a:rPr>
                <a:t>Oversold: Price &lt; Lower Band</a:t>
              </a:r>
            </a:p>
            <a:p>
              <a:pPr>
                <a:lnSpc>
                  <a:spcPts val="3079"/>
                </a:lnSpc>
              </a:pPr>
              <a:endParaRPr lang="en-US" sz="2199" dirty="0">
                <a:solidFill>
                  <a:srgbClr val="2B2C30"/>
                </a:solidFill>
                <a:latin typeface="Public Sans"/>
              </a:endParaRPr>
            </a:p>
            <a:p>
              <a:pPr marL="474979" lvl="1" indent="-237490">
                <a:lnSpc>
                  <a:spcPts val="3079"/>
                </a:lnSpc>
                <a:buFont typeface="Arial"/>
                <a:buChar char="•"/>
              </a:pPr>
              <a:r>
                <a:rPr lang="en-US" sz="2199" dirty="0">
                  <a:solidFill>
                    <a:srgbClr val="2B2C30"/>
                  </a:solidFill>
                  <a:latin typeface="Public Sans"/>
                </a:rPr>
                <a:t>Parameter Set up:</a:t>
              </a:r>
            </a:p>
            <a:p>
              <a:pPr marL="949959" lvl="2" indent="-316653">
                <a:lnSpc>
                  <a:spcPts val="3079"/>
                </a:lnSpc>
                <a:buFont typeface="Arial"/>
                <a:buChar char="⚬"/>
              </a:pPr>
              <a:r>
                <a:rPr lang="en-US" sz="2199" dirty="0">
                  <a:solidFill>
                    <a:srgbClr val="2B2C30"/>
                  </a:solidFill>
                  <a:latin typeface="Public Sans"/>
                </a:rPr>
                <a:t>Stop Loss Percentage – 30%</a:t>
              </a:r>
            </a:p>
          </p:txBody>
        </p:sp>
      </p:grpSp>
      <p:sp>
        <p:nvSpPr>
          <p:cNvPr id="6" name="TextBox 6"/>
          <p:cNvSpPr txBox="1"/>
          <p:nvPr/>
        </p:nvSpPr>
        <p:spPr>
          <a:xfrm>
            <a:off x="1006871" y="942975"/>
            <a:ext cx="16230600"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ALGORITHMIC STRATEGIES</a:t>
            </a:r>
          </a:p>
        </p:txBody>
      </p:sp>
      <p:pic>
        <p:nvPicPr>
          <p:cNvPr id="9" name="Picture 8" descr="A graph of a graph&#10;&#10;Description automatically generated with medium confidence">
            <a:extLst>
              <a:ext uri="{FF2B5EF4-FFF2-40B4-BE49-F238E27FC236}">
                <a16:creationId xmlns:a16="http://schemas.microsoft.com/office/drawing/2014/main" id="{7D28E4FD-4A29-0806-7B18-E16ED6D9E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3067254"/>
            <a:ext cx="10381228" cy="4152491"/>
          </a:xfrm>
          <a:prstGeom prst="rect">
            <a:avLst/>
          </a:prstGeom>
        </p:spPr>
      </p:pic>
      <p:sp>
        <p:nvSpPr>
          <p:cNvPr id="10" name="TextBox 11">
            <a:extLst>
              <a:ext uri="{FF2B5EF4-FFF2-40B4-BE49-F238E27FC236}">
                <a16:creationId xmlns:a16="http://schemas.microsoft.com/office/drawing/2014/main" id="{B5213D09-A881-6EBF-4A49-2F1199545EDE}"/>
              </a:ext>
            </a:extLst>
          </p:cNvPr>
          <p:cNvSpPr txBox="1"/>
          <p:nvPr/>
        </p:nvSpPr>
        <p:spPr>
          <a:xfrm>
            <a:off x="14899240" y="8494219"/>
            <a:ext cx="1682491" cy="1057794"/>
          </a:xfrm>
          <a:prstGeom prst="rect">
            <a:avLst/>
          </a:prstGeom>
        </p:spPr>
        <p:txBody>
          <a:bodyPr lIns="0" tIns="0" rIns="0" bIns="0" rtlCol="0" anchor="t">
            <a:spAutoFit/>
          </a:bodyPr>
          <a:lstStyle/>
          <a:p>
            <a:pPr>
              <a:lnSpc>
                <a:spcPts val="2717"/>
              </a:lnSpc>
            </a:pPr>
            <a:r>
              <a:rPr lang="en-US" sz="2986" spc="14">
                <a:solidFill>
                  <a:srgbClr val="2B2C30"/>
                </a:solidFill>
                <a:latin typeface="Playfair Display"/>
              </a:rPr>
              <a:t>Fortune Algo Cookies</a:t>
            </a:r>
          </a:p>
        </p:txBody>
      </p:sp>
      <p:pic>
        <p:nvPicPr>
          <p:cNvPr id="11" name="Picture 10" descr="A puppet holding a stack of cookies&#10;&#10;Description automatically generated">
            <a:extLst>
              <a:ext uri="{FF2B5EF4-FFF2-40B4-BE49-F238E27FC236}">
                <a16:creationId xmlns:a16="http://schemas.microsoft.com/office/drawing/2014/main" id="{6E79C012-D64E-3AFB-5ADA-1E8F4EFA8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1731" y="8442389"/>
            <a:ext cx="1109624" cy="110962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IN"/>
          </a:p>
        </p:txBody>
      </p:sp>
      <p:sp>
        <p:nvSpPr>
          <p:cNvPr id="3" name="TextBox 3"/>
          <p:cNvSpPr txBox="1"/>
          <p:nvPr/>
        </p:nvSpPr>
        <p:spPr>
          <a:xfrm>
            <a:off x="1006871" y="942975"/>
            <a:ext cx="16230600"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ALGORITHMIC STRATEGIES</a:t>
            </a:r>
          </a:p>
        </p:txBody>
      </p:sp>
      <p:grpSp>
        <p:nvGrpSpPr>
          <p:cNvPr id="4" name="Group 4"/>
          <p:cNvGrpSpPr/>
          <p:nvPr/>
        </p:nvGrpSpPr>
        <p:grpSpPr>
          <a:xfrm>
            <a:off x="1028695" y="2171700"/>
            <a:ext cx="6536929" cy="7283929"/>
            <a:chOff x="0" y="-66675"/>
            <a:chExt cx="8715905" cy="9711905"/>
          </a:xfrm>
        </p:grpSpPr>
        <p:sp>
          <p:nvSpPr>
            <p:cNvPr id="5" name="TextBox 5"/>
            <p:cNvSpPr txBox="1"/>
            <p:nvPr/>
          </p:nvSpPr>
          <p:spPr>
            <a:xfrm>
              <a:off x="0" y="-66675"/>
              <a:ext cx="7388524" cy="588222"/>
            </a:xfrm>
            <a:prstGeom prst="rect">
              <a:avLst/>
            </a:prstGeom>
          </p:spPr>
          <p:txBody>
            <a:bodyPr lIns="0" tIns="0" rIns="0" bIns="0" rtlCol="0" anchor="t">
              <a:spAutoFit/>
            </a:bodyPr>
            <a:lstStyle/>
            <a:p>
              <a:pPr>
                <a:lnSpc>
                  <a:spcPts val="3639"/>
                </a:lnSpc>
              </a:pPr>
              <a:r>
                <a:rPr lang="en-US" sz="2599">
                  <a:solidFill>
                    <a:srgbClr val="2B2C30"/>
                  </a:solidFill>
                  <a:latin typeface="Public Sans Bold"/>
                </a:rPr>
                <a:t>Relative Strength Index (RSI) </a:t>
              </a:r>
            </a:p>
          </p:txBody>
        </p:sp>
        <p:sp>
          <p:nvSpPr>
            <p:cNvPr id="6" name="TextBox 6"/>
            <p:cNvSpPr txBox="1"/>
            <p:nvPr/>
          </p:nvSpPr>
          <p:spPr>
            <a:xfrm>
              <a:off x="0" y="680297"/>
              <a:ext cx="8715905" cy="8964933"/>
            </a:xfrm>
            <a:prstGeom prst="rect">
              <a:avLst/>
            </a:prstGeom>
          </p:spPr>
          <p:txBody>
            <a:bodyPr wrap="square" lIns="0" tIns="0" rIns="0" bIns="0" rtlCol="0" anchor="t">
              <a:spAutoFit/>
            </a:bodyPr>
            <a:lstStyle/>
            <a:p>
              <a:pPr marL="474979" lvl="1" indent="-237490">
                <a:lnSpc>
                  <a:spcPts val="3079"/>
                </a:lnSpc>
                <a:buFont typeface="Arial"/>
                <a:buChar char="•"/>
              </a:pPr>
              <a:r>
                <a:rPr lang="en-US" sz="2199" dirty="0">
                  <a:solidFill>
                    <a:srgbClr val="2B2C30"/>
                  </a:solidFill>
                  <a:latin typeface="Public Sans"/>
                </a:rPr>
                <a:t>RSI is a momentum oscillator measuring the speed and change of price movements, resulting in a number 0-100 estimated both overvalues and undervalues prices.</a:t>
              </a:r>
            </a:p>
            <a:p>
              <a:pPr marL="474979" lvl="1" indent="-237490">
                <a:lnSpc>
                  <a:spcPts val="3079"/>
                </a:lnSpc>
                <a:buFont typeface="Arial"/>
                <a:buChar char="•"/>
              </a:pPr>
              <a:r>
                <a:rPr lang="en-US" sz="2199" dirty="0">
                  <a:solidFill>
                    <a:srgbClr val="2B2C30"/>
                  </a:solidFill>
                  <a:latin typeface="Public Sans"/>
                </a:rPr>
                <a:t>It uses recent gains and losses over a specified period (usually 14 days).</a:t>
              </a:r>
            </a:p>
            <a:p>
              <a:pPr>
                <a:lnSpc>
                  <a:spcPts val="3079"/>
                </a:lnSpc>
              </a:pPr>
              <a:endParaRPr lang="en-US" sz="2199" dirty="0">
                <a:solidFill>
                  <a:srgbClr val="2B2C30"/>
                </a:solidFill>
                <a:latin typeface="Public Sans"/>
              </a:endParaRPr>
            </a:p>
            <a:p>
              <a:pPr marL="474979" lvl="1" indent="-237490">
                <a:lnSpc>
                  <a:spcPts val="3079"/>
                </a:lnSpc>
                <a:buFont typeface="Arial"/>
                <a:buChar char="•"/>
              </a:pPr>
              <a:r>
                <a:rPr lang="en-US" sz="2199" dirty="0">
                  <a:solidFill>
                    <a:srgbClr val="2B2C30"/>
                  </a:solidFill>
                  <a:latin typeface="Public Sans"/>
                </a:rPr>
                <a:t>Determining Trading Signals:</a:t>
              </a:r>
            </a:p>
            <a:p>
              <a:pPr marL="949959" lvl="2" indent="-316653">
                <a:lnSpc>
                  <a:spcPts val="3079"/>
                </a:lnSpc>
                <a:buFont typeface="Arial"/>
                <a:buChar char="⚬"/>
              </a:pPr>
              <a:r>
                <a:rPr lang="en-US" sz="2199" dirty="0">
                  <a:solidFill>
                    <a:srgbClr val="2B2C30"/>
                  </a:solidFill>
                  <a:latin typeface="Public Sans"/>
                </a:rPr>
                <a:t>Overbought Condition: RSI &gt;= 70</a:t>
              </a:r>
            </a:p>
            <a:p>
              <a:pPr marL="949959" lvl="2" indent="-316653">
                <a:lnSpc>
                  <a:spcPts val="3079"/>
                </a:lnSpc>
                <a:buFont typeface="Arial"/>
                <a:buChar char="⚬"/>
              </a:pPr>
              <a:r>
                <a:rPr lang="en-US" sz="2199" dirty="0">
                  <a:solidFill>
                    <a:srgbClr val="2B2C30"/>
                  </a:solidFill>
                  <a:latin typeface="Public Sans"/>
                </a:rPr>
                <a:t>Oversold Condition: RSI &lt;= 30</a:t>
              </a:r>
            </a:p>
            <a:p>
              <a:pPr>
                <a:lnSpc>
                  <a:spcPts val="3079"/>
                </a:lnSpc>
              </a:pPr>
              <a:endParaRPr lang="en-US" sz="2199" dirty="0">
                <a:solidFill>
                  <a:srgbClr val="2B2C30"/>
                </a:solidFill>
                <a:latin typeface="Public Sans"/>
              </a:endParaRPr>
            </a:p>
            <a:p>
              <a:pPr marL="474979" lvl="1" indent="-237490">
                <a:lnSpc>
                  <a:spcPts val="3079"/>
                </a:lnSpc>
                <a:buFont typeface="Arial"/>
                <a:buChar char="•"/>
              </a:pPr>
              <a:r>
                <a:rPr lang="en-US" sz="2199" dirty="0">
                  <a:solidFill>
                    <a:srgbClr val="2B2C30"/>
                  </a:solidFill>
                  <a:latin typeface="Public Sans"/>
                </a:rPr>
                <a:t>Parameter Set up with </a:t>
              </a:r>
              <a:r>
                <a:rPr lang="en-US" sz="2199" dirty="0" err="1">
                  <a:solidFill>
                    <a:srgbClr val="2B2C30"/>
                  </a:solidFill>
                  <a:latin typeface="Public Sans"/>
                </a:rPr>
                <a:t>Optimisation</a:t>
              </a:r>
              <a:r>
                <a:rPr lang="en-US" sz="2199" dirty="0">
                  <a:solidFill>
                    <a:srgbClr val="2B2C30"/>
                  </a:solidFill>
                  <a:latin typeface="Public Sans"/>
                </a:rPr>
                <a:t>:</a:t>
              </a:r>
            </a:p>
            <a:p>
              <a:pPr marL="949959" lvl="2" indent="-316653">
                <a:lnSpc>
                  <a:spcPts val="3079"/>
                </a:lnSpc>
                <a:buFont typeface="Arial"/>
                <a:buChar char="⚬"/>
              </a:pPr>
              <a:r>
                <a:rPr lang="en-US" sz="2199" dirty="0">
                  <a:solidFill>
                    <a:srgbClr val="2B2C30"/>
                  </a:solidFill>
                  <a:latin typeface="Public Sans"/>
                </a:rPr>
                <a:t>Overbought (Sell): 60 RSI</a:t>
              </a:r>
            </a:p>
            <a:p>
              <a:pPr marL="949959" lvl="2" indent="-316653">
                <a:lnSpc>
                  <a:spcPts val="3079"/>
                </a:lnSpc>
                <a:buFont typeface="Arial"/>
                <a:buChar char="⚬"/>
              </a:pPr>
              <a:r>
                <a:rPr lang="en-US" sz="2199" dirty="0">
                  <a:solidFill>
                    <a:srgbClr val="2B2C30"/>
                  </a:solidFill>
                  <a:latin typeface="Public Sans"/>
                </a:rPr>
                <a:t>Oversold (Buy): 40 RSI</a:t>
              </a:r>
            </a:p>
            <a:p>
              <a:pPr marL="949959" lvl="2" indent="-316653">
                <a:lnSpc>
                  <a:spcPts val="3079"/>
                </a:lnSpc>
                <a:buFont typeface="Arial"/>
                <a:buChar char="⚬"/>
              </a:pPr>
              <a:r>
                <a:rPr lang="en-US" sz="2199" dirty="0">
                  <a:solidFill>
                    <a:srgbClr val="2B2C30"/>
                  </a:solidFill>
                  <a:latin typeface="Public Sans"/>
                </a:rPr>
                <a:t>Period: 14 days</a:t>
              </a:r>
            </a:p>
            <a:p>
              <a:pPr marL="949959" lvl="2" indent="-316653">
                <a:lnSpc>
                  <a:spcPts val="3079"/>
                </a:lnSpc>
                <a:buFont typeface="Arial"/>
                <a:buChar char="⚬"/>
              </a:pPr>
              <a:r>
                <a:rPr lang="en-US" sz="2199" dirty="0">
                  <a:solidFill>
                    <a:srgbClr val="2B2C30"/>
                  </a:solidFill>
                  <a:latin typeface="Public Sans"/>
                </a:rPr>
                <a:t>Stop Loss Percentage: 5%</a:t>
              </a:r>
            </a:p>
            <a:p>
              <a:pPr>
                <a:lnSpc>
                  <a:spcPts val="3079"/>
                </a:lnSpc>
              </a:pPr>
              <a:endParaRPr lang="en-US" sz="2199" dirty="0">
                <a:solidFill>
                  <a:srgbClr val="2B2C30"/>
                </a:solidFill>
                <a:latin typeface="Public Sans"/>
              </a:endParaRPr>
            </a:p>
          </p:txBody>
        </p:sp>
      </p:grpSp>
      <p:pic>
        <p:nvPicPr>
          <p:cNvPr id="9" name="Picture 8" descr="A graph with arrows and points&#10;&#10;Description automatically generated with medium confidence">
            <a:extLst>
              <a:ext uri="{FF2B5EF4-FFF2-40B4-BE49-F238E27FC236}">
                <a16:creationId xmlns:a16="http://schemas.microsoft.com/office/drawing/2014/main" id="{E38ED9CC-D02B-9004-B34E-FC2381FC8B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7600" y="2071279"/>
            <a:ext cx="10210800" cy="4084320"/>
          </a:xfrm>
          <a:prstGeom prst="rect">
            <a:avLst/>
          </a:prstGeom>
        </p:spPr>
      </p:pic>
      <p:pic>
        <p:nvPicPr>
          <p:cNvPr id="11" name="Picture 10" descr="A graph with blue lines&#10;&#10;Description automatically generated">
            <a:extLst>
              <a:ext uri="{FF2B5EF4-FFF2-40B4-BE49-F238E27FC236}">
                <a16:creationId xmlns:a16="http://schemas.microsoft.com/office/drawing/2014/main" id="{716D0C23-A1A3-416B-B7AC-7B3F9C98ED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6117499"/>
            <a:ext cx="10210800" cy="37185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IN"/>
          </a:p>
        </p:txBody>
      </p:sp>
      <p:sp>
        <p:nvSpPr>
          <p:cNvPr id="3" name="TextBox 3"/>
          <p:cNvSpPr txBox="1"/>
          <p:nvPr/>
        </p:nvSpPr>
        <p:spPr>
          <a:xfrm>
            <a:off x="1006871" y="942975"/>
            <a:ext cx="16230600" cy="609590"/>
          </a:xfrm>
          <a:prstGeom prst="rect">
            <a:avLst/>
          </a:prstGeom>
        </p:spPr>
        <p:txBody>
          <a:bodyPr lIns="0" tIns="0" rIns="0" bIns="0" rtlCol="0" anchor="t">
            <a:spAutoFit/>
          </a:bodyPr>
          <a:lstStyle/>
          <a:p>
            <a:pPr>
              <a:lnSpc>
                <a:spcPts val="5200"/>
              </a:lnSpc>
              <a:spcBef>
                <a:spcPct val="0"/>
              </a:spcBef>
            </a:pPr>
            <a:r>
              <a:rPr lang="en-US" sz="3714" spc="843" dirty="0">
                <a:solidFill>
                  <a:srgbClr val="2B2C30"/>
                </a:solidFill>
                <a:latin typeface="Public Sans Bold"/>
              </a:rPr>
              <a:t>BACKTESTING AND ASSESSING</a:t>
            </a:r>
          </a:p>
        </p:txBody>
      </p:sp>
      <p:grpSp>
        <p:nvGrpSpPr>
          <p:cNvPr id="4" name="Group 4"/>
          <p:cNvGrpSpPr/>
          <p:nvPr/>
        </p:nvGrpSpPr>
        <p:grpSpPr>
          <a:xfrm>
            <a:off x="1038220" y="2324100"/>
            <a:ext cx="6536929" cy="1320758"/>
            <a:chOff x="0" y="-66675"/>
            <a:chExt cx="8715905" cy="1761011"/>
          </a:xfrm>
        </p:grpSpPr>
        <p:sp>
          <p:nvSpPr>
            <p:cNvPr id="5" name="TextBox 5"/>
            <p:cNvSpPr txBox="1"/>
            <p:nvPr/>
          </p:nvSpPr>
          <p:spPr>
            <a:xfrm>
              <a:off x="0" y="-66675"/>
              <a:ext cx="7388524" cy="563831"/>
            </a:xfrm>
            <a:prstGeom prst="rect">
              <a:avLst/>
            </a:prstGeom>
          </p:spPr>
          <p:txBody>
            <a:bodyPr lIns="0" tIns="0" rIns="0" bIns="0" rtlCol="0" anchor="t">
              <a:spAutoFit/>
            </a:bodyPr>
            <a:lstStyle/>
            <a:p>
              <a:pPr>
                <a:lnSpc>
                  <a:spcPts val="3639"/>
                </a:lnSpc>
              </a:pPr>
              <a:r>
                <a:rPr lang="en-US" sz="2599" dirty="0">
                  <a:solidFill>
                    <a:srgbClr val="2B2C30"/>
                  </a:solidFill>
                  <a:latin typeface="Public Sans Bold"/>
                </a:rPr>
                <a:t>Assumptions</a:t>
              </a:r>
            </a:p>
          </p:txBody>
        </p:sp>
        <p:sp>
          <p:nvSpPr>
            <p:cNvPr id="6" name="TextBox 6"/>
            <p:cNvSpPr txBox="1"/>
            <p:nvPr/>
          </p:nvSpPr>
          <p:spPr>
            <a:xfrm>
              <a:off x="0" y="680297"/>
              <a:ext cx="8715905" cy="1014039"/>
            </a:xfrm>
            <a:prstGeom prst="rect">
              <a:avLst/>
            </a:prstGeom>
          </p:spPr>
          <p:txBody>
            <a:bodyPr wrap="square" lIns="0" tIns="0" rIns="0" bIns="0" rtlCol="0" anchor="t">
              <a:spAutoFit/>
            </a:bodyPr>
            <a:lstStyle/>
            <a:p>
              <a:pPr marL="342900" indent="-342900">
                <a:lnSpc>
                  <a:spcPts val="3079"/>
                </a:lnSpc>
                <a:buFont typeface="Arial" panose="020B0604020202020204" pitchFamily="34" charset="0"/>
                <a:buChar char="•"/>
              </a:pPr>
              <a:r>
                <a:rPr lang="en-US" sz="2199" dirty="0">
                  <a:solidFill>
                    <a:srgbClr val="2B2C30"/>
                  </a:solidFill>
                  <a:latin typeface="Public Sans"/>
                </a:rPr>
                <a:t>Initial Investment of $100,000.</a:t>
              </a:r>
            </a:p>
            <a:p>
              <a:pPr marL="342900" indent="-342900">
                <a:lnSpc>
                  <a:spcPts val="3079"/>
                </a:lnSpc>
                <a:buFont typeface="Arial" panose="020B0604020202020204" pitchFamily="34" charset="0"/>
                <a:buChar char="•"/>
              </a:pPr>
              <a:r>
                <a:rPr lang="en-US" sz="2199" dirty="0">
                  <a:solidFill>
                    <a:srgbClr val="2B2C30"/>
                  </a:solidFill>
                  <a:latin typeface="Public Sans"/>
                </a:rPr>
                <a:t>Initial Share Size of 500.</a:t>
              </a:r>
            </a:p>
          </p:txBody>
        </p:sp>
      </p:grpSp>
      <p:sp>
        <p:nvSpPr>
          <p:cNvPr id="7" name="TextBox 6">
            <a:extLst>
              <a:ext uri="{FF2B5EF4-FFF2-40B4-BE49-F238E27FC236}">
                <a16:creationId xmlns:a16="http://schemas.microsoft.com/office/drawing/2014/main" id="{8FC27F98-D74F-DD71-1071-683F79AA1DED}"/>
              </a:ext>
            </a:extLst>
          </p:cNvPr>
          <p:cNvSpPr txBox="1"/>
          <p:nvPr/>
        </p:nvSpPr>
        <p:spPr>
          <a:xfrm>
            <a:off x="1006871" y="7464410"/>
            <a:ext cx="13563600" cy="2123658"/>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Public Sans" panose="020B0604020202020204" charset="0"/>
              </a:rPr>
              <a:t>Back testing is the evaluation of the potential success of a strategy through simulations across a set of trading rules. </a:t>
            </a:r>
            <a:endParaRPr lang="en-IN" sz="2200" dirty="0">
              <a:latin typeface="Public Sans" panose="020B0604020202020204" charset="0"/>
            </a:endParaRPr>
          </a:p>
          <a:p>
            <a:pPr marL="342900" indent="-342900">
              <a:buFont typeface="Arial" panose="020B0604020202020204" pitchFamily="34" charset="0"/>
              <a:buChar char="•"/>
            </a:pPr>
            <a:r>
              <a:rPr lang="en-IN" sz="2200" dirty="0">
                <a:latin typeface="Public Sans" panose="020B0604020202020204" charset="0"/>
              </a:rPr>
              <a:t>Calculating the Portfolio Holdings, Cash, Total, Daily Returns, and Cumulative Returns for all three algorithmic strategies.</a:t>
            </a:r>
          </a:p>
          <a:p>
            <a:pPr marL="342900" indent="-342900">
              <a:buFont typeface="Arial" panose="020B0604020202020204" pitchFamily="34" charset="0"/>
              <a:buChar char="•"/>
            </a:pPr>
            <a:r>
              <a:rPr lang="en-US" sz="2200" dirty="0">
                <a:latin typeface="Public Sans" panose="020B0604020202020204" charset="0"/>
              </a:rPr>
              <a:t>The Portfolio Total is now </a:t>
            </a:r>
            <a:r>
              <a:rPr lang="en-US" sz="2200" dirty="0" err="1">
                <a:latin typeface="Public Sans" panose="020B0604020202020204" charset="0"/>
              </a:rPr>
              <a:t>visualised</a:t>
            </a:r>
            <a:r>
              <a:rPr lang="en-US" sz="2200" dirty="0">
                <a:latin typeface="Public Sans" panose="020B0604020202020204" charset="0"/>
              </a:rPr>
              <a:t> against the entry/exit points to understand the actual market </a:t>
            </a:r>
            <a:r>
              <a:rPr lang="en-US" sz="2200" dirty="0" err="1">
                <a:latin typeface="Public Sans" panose="020B0604020202020204" charset="0"/>
              </a:rPr>
              <a:t>behaviour</a:t>
            </a:r>
            <a:r>
              <a:rPr lang="en-US" sz="2200" dirty="0">
                <a:latin typeface="Public Sans" panose="020B0604020202020204" charset="0"/>
              </a:rPr>
              <a:t> and compare how well the algorithm strategy performed.</a:t>
            </a:r>
            <a:endParaRPr lang="en-IN" sz="2200" dirty="0">
              <a:latin typeface="Public Sans" panose="020B0604020202020204" charset="0"/>
            </a:endParaRPr>
          </a:p>
        </p:txBody>
      </p:sp>
      <p:sp>
        <p:nvSpPr>
          <p:cNvPr id="8" name="TextBox 10">
            <a:extLst>
              <a:ext uri="{FF2B5EF4-FFF2-40B4-BE49-F238E27FC236}">
                <a16:creationId xmlns:a16="http://schemas.microsoft.com/office/drawing/2014/main" id="{354B111B-3BF9-F072-0FCC-45830BFAA091}"/>
              </a:ext>
            </a:extLst>
          </p:cNvPr>
          <p:cNvSpPr txBox="1"/>
          <p:nvPr/>
        </p:nvSpPr>
        <p:spPr>
          <a:xfrm>
            <a:off x="1009645" y="6595631"/>
            <a:ext cx="4552955" cy="538224"/>
          </a:xfrm>
          <a:prstGeom prst="rect">
            <a:avLst/>
          </a:prstGeom>
        </p:spPr>
        <p:txBody>
          <a:bodyPr wrap="square" lIns="0" tIns="0" rIns="0" bIns="0" rtlCol="0" anchor="t">
            <a:spAutoFit/>
          </a:bodyPr>
          <a:lstStyle/>
          <a:p>
            <a:pPr>
              <a:lnSpc>
                <a:spcPts val="4553"/>
              </a:lnSpc>
            </a:pPr>
            <a:r>
              <a:rPr lang="en-US" sz="3252" dirty="0">
                <a:solidFill>
                  <a:srgbClr val="2B2C30"/>
                </a:solidFill>
                <a:latin typeface="Public Sans Bold"/>
              </a:rPr>
              <a:t>Why Back testing? </a:t>
            </a:r>
          </a:p>
        </p:txBody>
      </p:sp>
      <p:sp>
        <p:nvSpPr>
          <p:cNvPr id="10" name="TextBox 11">
            <a:extLst>
              <a:ext uri="{FF2B5EF4-FFF2-40B4-BE49-F238E27FC236}">
                <a16:creationId xmlns:a16="http://schemas.microsoft.com/office/drawing/2014/main" id="{E7112937-6996-66DC-320C-A98B3E1C9D26}"/>
              </a:ext>
            </a:extLst>
          </p:cNvPr>
          <p:cNvSpPr txBox="1"/>
          <p:nvPr/>
        </p:nvSpPr>
        <p:spPr>
          <a:xfrm>
            <a:off x="14899240" y="8494219"/>
            <a:ext cx="1682491" cy="1057794"/>
          </a:xfrm>
          <a:prstGeom prst="rect">
            <a:avLst/>
          </a:prstGeom>
        </p:spPr>
        <p:txBody>
          <a:bodyPr lIns="0" tIns="0" rIns="0" bIns="0" rtlCol="0" anchor="t">
            <a:spAutoFit/>
          </a:bodyPr>
          <a:lstStyle/>
          <a:p>
            <a:pPr>
              <a:lnSpc>
                <a:spcPts val="2717"/>
              </a:lnSpc>
            </a:pPr>
            <a:r>
              <a:rPr lang="en-US" sz="2986" spc="14">
                <a:solidFill>
                  <a:srgbClr val="2B2C30"/>
                </a:solidFill>
                <a:latin typeface="Playfair Display"/>
              </a:rPr>
              <a:t>Fortune Algo Cookies</a:t>
            </a:r>
          </a:p>
        </p:txBody>
      </p:sp>
      <p:pic>
        <p:nvPicPr>
          <p:cNvPr id="12" name="Picture 11" descr="A puppet holding a stack of cookies&#10;&#10;Description automatically generated">
            <a:extLst>
              <a:ext uri="{FF2B5EF4-FFF2-40B4-BE49-F238E27FC236}">
                <a16:creationId xmlns:a16="http://schemas.microsoft.com/office/drawing/2014/main" id="{ED2590A4-0A92-1AAE-4545-66CA49FC3C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1731" y="8442389"/>
            <a:ext cx="1109624" cy="1109624"/>
          </a:xfrm>
          <a:prstGeom prst="rect">
            <a:avLst/>
          </a:prstGeom>
        </p:spPr>
      </p:pic>
      <p:pic>
        <p:nvPicPr>
          <p:cNvPr id="13" name="Picture 12" descr="A graph with numbers and symbols&#10;&#10;Description automatically generated">
            <a:extLst>
              <a:ext uri="{FF2B5EF4-FFF2-40B4-BE49-F238E27FC236}">
                <a16:creationId xmlns:a16="http://schemas.microsoft.com/office/drawing/2014/main" id="{40F087FA-6025-CEF0-087E-12C3059013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0" y="2294878"/>
            <a:ext cx="10972795" cy="4389118"/>
          </a:xfrm>
          <a:prstGeom prst="rect">
            <a:avLst/>
          </a:prstGeom>
        </p:spPr>
      </p:pic>
    </p:spTree>
    <p:extLst>
      <p:ext uri="{BB962C8B-B14F-4D97-AF65-F5344CB8AC3E}">
        <p14:creationId xmlns:p14="http://schemas.microsoft.com/office/powerpoint/2010/main" val="211207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IN"/>
          </a:p>
        </p:txBody>
      </p:sp>
      <p:sp>
        <p:nvSpPr>
          <p:cNvPr id="3" name="TextBox 3"/>
          <p:cNvSpPr txBox="1"/>
          <p:nvPr/>
        </p:nvSpPr>
        <p:spPr>
          <a:xfrm>
            <a:off x="1006871" y="942975"/>
            <a:ext cx="16230600" cy="609590"/>
          </a:xfrm>
          <a:prstGeom prst="rect">
            <a:avLst/>
          </a:prstGeom>
        </p:spPr>
        <p:txBody>
          <a:bodyPr lIns="0" tIns="0" rIns="0" bIns="0" rtlCol="0" anchor="t">
            <a:spAutoFit/>
          </a:bodyPr>
          <a:lstStyle/>
          <a:p>
            <a:pPr>
              <a:lnSpc>
                <a:spcPts val="5200"/>
              </a:lnSpc>
              <a:spcBef>
                <a:spcPct val="0"/>
              </a:spcBef>
            </a:pPr>
            <a:r>
              <a:rPr lang="en-US" sz="3714" spc="843" dirty="0">
                <a:solidFill>
                  <a:srgbClr val="2B2C30"/>
                </a:solidFill>
                <a:latin typeface="Public Sans Bold"/>
              </a:rPr>
              <a:t>BACKTESTING AND ASSESSING</a:t>
            </a:r>
          </a:p>
        </p:txBody>
      </p:sp>
      <p:sp>
        <p:nvSpPr>
          <p:cNvPr id="7" name="TextBox 6">
            <a:extLst>
              <a:ext uri="{FF2B5EF4-FFF2-40B4-BE49-F238E27FC236}">
                <a16:creationId xmlns:a16="http://schemas.microsoft.com/office/drawing/2014/main" id="{8FC27F98-D74F-DD71-1071-683F79AA1DED}"/>
              </a:ext>
            </a:extLst>
          </p:cNvPr>
          <p:cNvSpPr txBox="1"/>
          <p:nvPr/>
        </p:nvSpPr>
        <p:spPr>
          <a:xfrm>
            <a:off x="838200" y="2552700"/>
            <a:ext cx="13563600" cy="830997"/>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solidFill>
                  <a:srgbClr val="3B3B3B"/>
                </a:solidFill>
                <a:effectLst/>
                <a:latin typeface="-apple-system"/>
              </a:rPr>
              <a:t>To further delineate the risk-reward characteristics of the trading algorithm the following metrics are evaluated.</a:t>
            </a:r>
            <a:endParaRPr lang="en-IN" sz="2200" dirty="0">
              <a:latin typeface="Public Sans" panose="020B0604020202020204" charset="0"/>
            </a:endParaRPr>
          </a:p>
        </p:txBody>
      </p:sp>
      <p:sp>
        <p:nvSpPr>
          <p:cNvPr id="10" name="TextBox 11">
            <a:extLst>
              <a:ext uri="{FF2B5EF4-FFF2-40B4-BE49-F238E27FC236}">
                <a16:creationId xmlns:a16="http://schemas.microsoft.com/office/drawing/2014/main" id="{E7112937-6996-66DC-320C-A98B3E1C9D26}"/>
              </a:ext>
            </a:extLst>
          </p:cNvPr>
          <p:cNvSpPr txBox="1"/>
          <p:nvPr/>
        </p:nvSpPr>
        <p:spPr>
          <a:xfrm>
            <a:off x="14899240" y="8494219"/>
            <a:ext cx="1682491" cy="1057794"/>
          </a:xfrm>
          <a:prstGeom prst="rect">
            <a:avLst/>
          </a:prstGeom>
        </p:spPr>
        <p:txBody>
          <a:bodyPr lIns="0" tIns="0" rIns="0" bIns="0" rtlCol="0" anchor="t">
            <a:spAutoFit/>
          </a:bodyPr>
          <a:lstStyle/>
          <a:p>
            <a:pPr>
              <a:lnSpc>
                <a:spcPts val="2717"/>
              </a:lnSpc>
            </a:pPr>
            <a:r>
              <a:rPr lang="en-US" sz="2986" spc="14">
                <a:solidFill>
                  <a:srgbClr val="2B2C30"/>
                </a:solidFill>
                <a:latin typeface="Playfair Display"/>
              </a:rPr>
              <a:t>Fortune Algo Cookies</a:t>
            </a:r>
          </a:p>
        </p:txBody>
      </p:sp>
      <p:pic>
        <p:nvPicPr>
          <p:cNvPr id="12" name="Picture 11" descr="A puppet holding a stack of cookies&#10;&#10;Description automatically generated">
            <a:extLst>
              <a:ext uri="{FF2B5EF4-FFF2-40B4-BE49-F238E27FC236}">
                <a16:creationId xmlns:a16="http://schemas.microsoft.com/office/drawing/2014/main" id="{ED2590A4-0A92-1AAE-4545-66CA49FC3C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1731" y="8442389"/>
            <a:ext cx="1109624" cy="1109624"/>
          </a:xfrm>
          <a:prstGeom prst="rect">
            <a:avLst/>
          </a:prstGeom>
        </p:spPr>
      </p:pic>
      <p:graphicFrame>
        <p:nvGraphicFramePr>
          <p:cNvPr id="9" name="Table 8">
            <a:extLst>
              <a:ext uri="{FF2B5EF4-FFF2-40B4-BE49-F238E27FC236}">
                <a16:creationId xmlns:a16="http://schemas.microsoft.com/office/drawing/2014/main" id="{77FDB776-64D3-1550-93C5-1CFFB4DC3078}"/>
              </a:ext>
            </a:extLst>
          </p:cNvPr>
          <p:cNvGraphicFramePr>
            <a:graphicFrameLocks noGrp="1"/>
          </p:cNvGraphicFramePr>
          <p:nvPr>
            <p:extLst>
              <p:ext uri="{D42A27DB-BD31-4B8C-83A1-F6EECF244321}">
                <p14:modId xmlns:p14="http://schemas.microsoft.com/office/powerpoint/2010/main" val="3135007276"/>
              </p:ext>
            </p:extLst>
          </p:nvPr>
        </p:nvGraphicFramePr>
        <p:xfrm>
          <a:off x="838200" y="4099027"/>
          <a:ext cx="14995128" cy="2560320"/>
        </p:xfrm>
        <a:graphic>
          <a:graphicData uri="http://schemas.openxmlformats.org/drawingml/2006/table">
            <a:tbl>
              <a:tblPr firstRow="1" bandRow="1">
                <a:tableStyleId>{5C22544A-7EE6-4342-B048-85BDC9FD1C3A}</a:tableStyleId>
              </a:tblPr>
              <a:tblGrid>
                <a:gridCol w="3748782">
                  <a:extLst>
                    <a:ext uri="{9D8B030D-6E8A-4147-A177-3AD203B41FA5}">
                      <a16:colId xmlns:a16="http://schemas.microsoft.com/office/drawing/2014/main" val="1331166435"/>
                    </a:ext>
                  </a:extLst>
                </a:gridCol>
                <a:gridCol w="3748782">
                  <a:extLst>
                    <a:ext uri="{9D8B030D-6E8A-4147-A177-3AD203B41FA5}">
                      <a16:colId xmlns:a16="http://schemas.microsoft.com/office/drawing/2014/main" val="2046935017"/>
                    </a:ext>
                  </a:extLst>
                </a:gridCol>
                <a:gridCol w="3748782">
                  <a:extLst>
                    <a:ext uri="{9D8B030D-6E8A-4147-A177-3AD203B41FA5}">
                      <a16:colId xmlns:a16="http://schemas.microsoft.com/office/drawing/2014/main" val="2024996693"/>
                    </a:ext>
                  </a:extLst>
                </a:gridCol>
                <a:gridCol w="3748782">
                  <a:extLst>
                    <a:ext uri="{9D8B030D-6E8A-4147-A177-3AD203B41FA5}">
                      <a16:colId xmlns:a16="http://schemas.microsoft.com/office/drawing/2014/main" val="3521975724"/>
                    </a:ext>
                  </a:extLst>
                </a:gridCol>
              </a:tblGrid>
              <a:tr h="396925">
                <a:tc>
                  <a:txBody>
                    <a:bodyPr/>
                    <a:lstStyle/>
                    <a:p>
                      <a:r>
                        <a:rPr lang="en-US" sz="2200" dirty="0">
                          <a:latin typeface="Public Sans" panose="020B0604020202020204" charset="0"/>
                        </a:rPr>
                        <a:t>Metric</a:t>
                      </a:r>
                      <a:endParaRPr lang="en-IN" sz="2200" dirty="0">
                        <a:latin typeface="Public Sans" panose="020B0604020202020204" charset="0"/>
                      </a:endParaRPr>
                    </a:p>
                  </a:txBody>
                  <a:tcPr/>
                </a:tc>
                <a:tc>
                  <a:txBody>
                    <a:bodyPr/>
                    <a:lstStyle/>
                    <a:p>
                      <a:r>
                        <a:rPr lang="en-US" sz="2200" dirty="0">
                          <a:latin typeface="Public Sans" panose="020B0604020202020204" charset="0"/>
                        </a:rPr>
                        <a:t>DMAC Back test</a:t>
                      </a:r>
                      <a:endParaRPr lang="en-IN" sz="2200" dirty="0">
                        <a:latin typeface="Public Sans" panose="020B0604020202020204" charset="0"/>
                      </a:endParaRPr>
                    </a:p>
                  </a:txBody>
                  <a:tcPr/>
                </a:tc>
                <a:tc>
                  <a:txBody>
                    <a:bodyPr/>
                    <a:lstStyle/>
                    <a:p>
                      <a:r>
                        <a:rPr lang="en-US" sz="2200" dirty="0">
                          <a:latin typeface="Public Sans" panose="020B0604020202020204" charset="0"/>
                        </a:rPr>
                        <a:t>Bollinger Bands Back Test</a:t>
                      </a:r>
                      <a:endParaRPr lang="en-IN" sz="2200" dirty="0">
                        <a:latin typeface="Public Sans" panose="020B0604020202020204" charset="0"/>
                      </a:endParaRPr>
                    </a:p>
                  </a:txBody>
                  <a:tcPr/>
                </a:tc>
                <a:tc>
                  <a:txBody>
                    <a:bodyPr/>
                    <a:lstStyle/>
                    <a:p>
                      <a:r>
                        <a:rPr lang="en-US" sz="2200" dirty="0">
                          <a:latin typeface="Public Sans" panose="020B0604020202020204" charset="0"/>
                        </a:rPr>
                        <a:t>RSI Back Test</a:t>
                      </a:r>
                      <a:endParaRPr lang="en-IN" sz="2200" dirty="0">
                        <a:latin typeface="Public Sans" panose="020B0604020202020204" charset="0"/>
                      </a:endParaRPr>
                    </a:p>
                  </a:txBody>
                  <a:tcPr/>
                </a:tc>
                <a:extLst>
                  <a:ext uri="{0D108BD9-81ED-4DB2-BD59-A6C34878D82A}">
                    <a16:rowId xmlns:a16="http://schemas.microsoft.com/office/drawing/2014/main" val="1886219917"/>
                  </a:ext>
                </a:extLst>
              </a:tr>
              <a:tr h="396925">
                <a:tc>
                  <a:txBody>
                    <a:bodyPr/>
                    <a:lstStyle/>
                    <a:p>
                      <a:r>
                        <a:rPr lang="en-US" sz="2200" dirty="0" err="1">
                          <a:latin typeface="Public Sans" panose="020B0604020202020204" charset="0"/>
                        </a:rPr>
                        <a:t>Annualised</a:t>
                      </a:r>
                      <a:r>
                        <a:rPr lang="en-US" sz="2200" dirty="0">
                          <a:latin typeface="Public Sans" panose="020B0604020202020204" charset="0"/>
                        </a:rPr>
                        <a:t> Returns</a:t>
                      </a:r>
                      <a:endParaRPr lang="en-IN" sz="2200" dirty="0">
                        <a:latin typeface="Public Sans" panose="020B0604020202020204" charset="0"/>
                      </a:endParaRPr>
                    </a:p>
                  </a:txBody>
                  <a:tcPr/>
                </a:tc>
                <a:tc>
                  <a:txBody>
                    <a:bodyPr/>
                    <a:lstStyle/>
                    <a:p>
                      <a:r>
                        <a:rPr lang="en-IN" sz="2200" dirty="0">
                          <a:latin typeface="Public Sans" panose="020B0604020202020204" charset="0"/>
                        </a:rPr>
                        <a:t>0.52%</a:t>
                      </a:r>
                    </a:p>
                  </a:txBody>
                  <a:tcPr>
                    <a:noFill/>
                  </a:tcPr>
                </a:tc>
                <a:tc>
                  <a:txBody>
                    <a:bodyPr/>
                    <a:lstStyle/>
                    <a:p>
                      <a:r>
                        <a:rPr lang="en-US" sz="2200" dirty="0">
                          <a:latin typeface="Public Sans" panose="020B0604020202020204" charset="0"/>
                        </a:rPr>
                        <a:t>7.5%</a:t>
                      </a:r>
                      <a:endParaRPr lang="en-IN" sz="2200" dirty="0">
                        <a:latin typeface="Public Sans" panose="020B0604020202020204" charset="0"/>
                      </a:endParaRPr>
                    </a:p>
                  </a:txBody>
                  <a:tcPr>
                    <a:noFill/>
                  </a:tcPr>
                </a:tc>
                <a:tc>
                  <a:txBody>
                    <a:bodyPr/>
                    <a:lstStyle/>
                    <a:p>
                      <a:r>
                        <a:rPr lang="en-US" sz="2200" dirty="0">
                          <a:latin typeface="Public Sans" panose="020B0604020202020204" charset="0"/>
                        </a:rPr>
                        <a:t>4.9%</a:t>
                      </a:r>
                      <a:endParaRPr lang="en-IN" sz="2200" dirty="0">
                        <a:latin typeface="Public Sans" panose="020B0604020202020204" charset="0"/>
                      </a:endParaRPr>
                    </a:p>
                  </a:txBody>
                  <a:tcPr>
                    <a:noFill/>
                  </a:tcPr>
                </a:tc>
                <a:extLst>
                  <a:ext uri="{0D108BD9-81ED-4DB2-BD59-A6C34878D82A}">
                    <a16:rowId xmlns:a16="http://schemas.microsoft.com/office/drawing/2014/main" val="3755060188"/>
                  </a:ext>
                </a:extLst>
              </a:tr>
              <a:tr h="396925">
                <a:tc>
                  <a:txBody>
                    <a:bodyPr/>
                    <a:lstStyle/>
                    <a:p>
                      <a:r>
                        <a:rPr lang="en-US" sz="2200" dirty="0">
                          <a:latin typeface="Public Sans" panose="020B0604020202020204" charset="0"/>
                        </a:rPr>
                        <a:t>Cumulative Returns</a:t>
                      </a:r>
                      <a:endParaRPr lang="en-IN" sz="2200" dirty="0">
                        <a:latin typeface="Public Sans" panose="020B0604020202020204" charset="0"/>
                      </a:endParaRPr>
                    </a:p>
                  </a:txBody>
                  <a:tcPr/>
                </a:tc>
                <a:tc>
                  <a:txBody>
                    <a:bodyPr/>
                    <a:lstStyle/>
                    <a:p>
                      <a:r>
                        <a:rPr lang="en-US" sz="2200" dirty="0">
                          <a:latin typeface="Public Sans" panose="020B0604020202020204" charset="0"/>
                        </a:rPr>
                        <a:t>0.33%</a:t>
                      </a:r>
                      <a:endParaRPr lang="en-IN" sz="2200" dirty="0">
                        <a:latin typeface="Public Sans" panose="020B0604020202020204" charset="0"/>
                      </a:endParaRPr>
                    </a:p>
                  </a:txBody>
                  <a:tcPr>
                    <a:noFill/>
                  </a:tcPr>
                </a:tc>
                <a:tc>
                  <a:txBody>
                    <a:bodyPr/>
                    <a:lstStyle/>
                    <a:p>
                      <a:r>
                        <a:rPr lang="en-US" sz="2200" dirty="0">
                          <a:latin typeface="Public Sans" panose="020B0604020202020204" charset="0"/>
                        </a:rPr>
                        <a:t>41.05%</a:t>
                      </a:r>
                      <a:endParaRPr lang="en-IN" sz="2200" dirty="0">
                        <a:latin typeface="Public Sans" panose="020B0604020202020204" charset="0"/>
                      </a:endParaRPr>
                    </a:p>
                  </a:txBody>
                  <a:tcPr>
                    <a:noFill/>
                  </a:tcPr>
                </a:tc>
                <a:tc>
                  <a:txBody>
                    <a:bodyPr/>
                    <a:lstStyle/>
                    <a:p>
                      <a:r>
                        <a:rPr lang="en-US" sz="2200" dirty="0">
                          <a:latin typeface="Public Sans" panose="020B0604020202020204" charset="0"/>
                        </a:rPr>
                        <a:t>24.7%</a:t>
                      </a:r>
                      <a:endParaRPr lang="en-IN" sz="2200" dirty="0">
                        <a:latin typeface="Public Sans" panose="020B0604020202020204" charset="0"/>
                      </a:endParaRPr>
                    </a:p>
                  </a:txBody>
                  <a:tcPr>
                    <a:noFill/>
                  </a:tcPr>
                </a:tc>
                <a:extLst>
                  <a:ext uri="{0D108BD9-81ED-4DB2-BD59-A6C34878D82A}">
                    <a16:rowId xmlns:a16="http://schemas.microsoft.com/office/drawing/2014/main" val="3071943372"/>
                  </a:ext>
                </a:extLst>
              </a:tr>
              <a:tr h="396925">
                <a:tc>
                  <a:txBody>
                    <a:bodyPr/>
                    <a:lstStyle/>
                    <a:p>
                      <a:r>
                        <a:rPr lang="en-US" sz="2200" dirty="0" err="1">
                          <a:latin typeface="Public Sans" panose="020B0604020202020204" charset="0"/>
                        </a:rPr>
                        <a:t>Annualised</a:t>
                      </a:r>
                      <a:r>
                        <a:rPr lang="en-US" sz="2200" dirty="0">
                          <a:latin typeface="Public Sans" panose="020B0604020202020204" charset="0"/>
                        </a:rPr>
                        <a:t> Volatility</a:t>
                      </a:r>
                      <a:endParaRPr lang="en-IN" sz="2200" dirty="0">
                        <a:latin typeface="Public Sans" panose="020B0604020202020204" charset="0"/>
                      </a:endParaRPr>
                    </a:p>
                  </a:txBody>
                  <a:tcPr/>
                </a:tc>
                <a:tc>
                  <a:txBody>
                    <a:bodyPr/>
                    <a:lstStyle/>
                    <a:p>
                      <a:r>
                        <a:rPr lang="en-US" sz="2200" dirty="0">
                          <a:latin typeface="Public Sans" panose="020B0604020202020204" charset="0"/>
                        </a:rPr>
                        <a:t>9.4%</a:t>
                      </a:r>
                      <a:endParaRPr lang="en-IN" sz="2200" dirty="0">
                        <a:latin typeface="Public Sans" panose="020B0604020202020204" charset="0"/>
                      </a:endParaRPr>
                    </a:p>
                  </a:txBody>
                  <a:tcPr>
                    <a:noFill/>
                  </a:tcPr>
                </a:tc>
                <a:tc>
                  <a:txBody>
                    <a:bodyPr/>
                    <a:lstStyle/>
                    <a:p>
                      <a:r>
                        <a:rPr lang="en-US" sz="2200" dirty="0">
                          <a:latin typeface="Public Sans" panose="020B0604020202020204" charset="0"/>
                        </a:rPr>
                        <a:t>11.1%</a:t>
                      </a:r>
                      <a:endParaRPr lang="en-IN" sz="2200" dirty="0">
                        <a:latin typeface="Public Sans" panose="020B0604020202020204" charset="0"/>
                      </a:endParaRPr>
                    </a:p>
                  </a:txBody>
                  <a:tcPr>
                    <a:noFill/>
                  </a:tcPr>
                </a:tc>
                <a:tc>
                  <a:txBody>
                    <a:bodyPr/>
                    <a:lstStyle/>
                    <a:p>
                      <a:r>
                        <a:rPr lang="en-US" sz="2200" dirty="0">
                          <a:latin typeface="Public Sans" panose="020B0604020202020204" charset="0"/>
                        </a:rPr>
                        <a:t>10.4%</a:t>
                      </a:r>
                      <a:endParaRPr lang="en-IN" sz="2200" dirty="0">
                        <a:latin typeface="Public Sans" panose="020B0604020202020204" charset="0"/>
                      </a:endParaRPr>
                    </a:p>
                  </a:txBody>
                  <a:tcPr>
                    <a:noFill/>
                  </a:tcPr>
                </a:tc>
                <a:extLst>
                  <a:ext uri="{0D108BD9-81ED-4DB2-BD59-A6C34878D82A}">
                    <a16:rowId xmlns:a16="http://schemas.microsoft.com/office/drawing/2014/main" val="411313227"/>
                  </a:ext>
                </a:extLst>
              </a:tr>
              <a:tr h="426720">
                <a:tc>
                  <a:txBody>
                    <a:bodyPr/>
                    <a:lstStyle/>
                    <a:p>
                      <a:r>
                        <a:rPr lang="en-US" sz="2200" dirty="0">
                          <a:latin typeface="Public Sans" panose="020B0604020202020204" charset="0"/>
                        </a:rPr>
                        <a:t>Sharpe Ratio</a:t>
                      </a:r>
                    </a:p>
                  </a:txBody>
                  <a:tcPr/>
                </a:tc>
                <a:tc>
                  <a:txBody>
                    <a:bodyPr/>
                    <a:lstStyle/>
                    <a:p>
                      <a:r>
                        <a:rPr lang="en-US" sz="2200" dirty="0">
                          <a:latin typeface="Public Sans" panose="020B0604020202020204" charset="0"/>
                        </a:rPr>
                        <a:t>0.054</a:t>
                      </a:r>
                      <a:endParaRPr lang="en-IN" sz="2200" dirty="0">
                        <a:latin typeface="Public Sans" panose="020B0604020202020204" charset="0"/>
                      </a:endParaRPr>
                    </a:p>
                  </a:txBody>
                  <a:tcPr>
                    <a:noFill/>
                  </a:tcPr>
                </a:tc>
                <a:tc>
                  <a:txBody>
                    <a:bodyPr/>
                    <a:lstStyle/>
                    <a:p>
                      <a:r>
                        <a:rPr lang="en-US" sz="2200" dirty="0">
                          <a:latin typeface="Public Sans" panose="020B0604020202020204" charset="0"/>
                        </a:rPr>
                        <a:t>0.67</a:t>
                      </a:r>
                      <a:endParaRPr lang="en-IN" sz="2200" dirty="0">
                        <a:latin typeface="Public Sans" panose="020B0604020202020204" charset="0"/>
                      </a:endParaRPr>
                    </a:p>
                  </a:txBody>
                  <a:tcPr>
                    <a:noFill/>
                  </a:tcPr>
                </a:tc>
                <a:tc>
                  <a:txBody>
                    <a:bodyPr/>
                    <a:lstStyle/>
                    <a:p>
                      <a:r>
                        <a:rPr lang="en-US" sz="2200" dirty="0">
                          <a:latin typeface="Public Sans" panose="020B0604020202020204" charset="0"/>
                        </a:rPr>
                        <a:t>0.47</a:t>
                      </a:r>
                      <a:endParaRPr lang="en-IN" sz="2200" dirty="0">
                        <a:latin typeface="Public Sans" panose="020B0604020202020204" charset="0"/>
                      </a:endParaRPr>
                    </a:p>
                  </a:txBody>
                  <a:tcPr>
                    <a:noFill/>
                  </a:tcPr>
                </a:tc>
                <a:extLst>
                  <a:ext uri="{0D108BD9-81ED-4DB2-BD59-A6C34878D82A}">
                    <a16:rowId xmlns:a16="http://schemas.microsoft.com/office/drawing/2014/main" val="3939452714"/>
                  </a:ext>
                </a:extLst>
              </a:tr>
              <a:tr h="229285">
                <a:tc>
                  <a:txBody>
                    <a:bodyPr/>
                    <a:lstStyle/>
                    <a:p>
                      <a:r>
                        <a:rPr lang="en-US" sz="2200" dirty="0" err="1">
                          <a:latin typeface="Public Sans" panose="020B0604020202020204" charset="0"/>
                        </a:rPr>
                        <a:t>Sortino</a:t>
                      </a:r>
                      <a:r>
                        <a:rPr lang="en-US" sz="2200" dirty="0">
                          <a:latin typeface="Public Sans" panose="020B0604020202020204" charset="0"/>
                        </a:rPr>
                        <a:t> Ratio </a:t>
                      </a:r>
                      <a:endParaRPr lang="en-IN" sz="2200" dirty="0">
                        <a:latin typeface="Public Sans" panose="020B0604020202020204" charset="0"/>
                      </a:endParaRPr>
                    </a:p>
                  </a:txBody>
                  <a:tcPr/>
                </a:tc>
                <a:tc>
                  <a:txBody>
                    <a:bodyPr/>
                    <a:lstStyle/>
                    <a:p>
                      <a:r>
                        <a:rPr lang="en-US" sz="2200" dirty="0">
                          <a:latin typeface="Public Sans" panose="020B0604020202020204" charset="0"/>
                        </a:rPr>
                        <a:t>0.053</a:t>
                      </a:r>
                      <a:endParaRPr lang="en-IN" sz="2200" dirty="0">
                        <a:latin typeface="Public Sans" panose="020B0604020202020204" charset="0"/>
                      </a:endParaRPr>
                    </a:p>
                  </a:txBody>
                  <a:tcPr>
                    <a:noFill/>
                  </a:tcPr>
                </a:tc>
                <a:tc>
                  <a:txBody>
                    <a:bodyPr/>
                    <a:lstStyle/>
                    <a:p>
                      <a:r>
                        <a:rPr lang="en-US" sz="2200" dirty="0">
                          <a:latin typeface="Public Sans" panose="020B0604020202020204" charset="0"/>
                        </a:rPr>
                        <a:t>0.67</a:t>
                      </a:r>
                      <a:endParaRPr lang="en-IN" sz="2200" dirty="0">
                        <a:latin typeface="Public Sans" panose="020B0604020202020204" charset="0"/>
                      </a:endParaRPr>
                    </a:p>
                  </a:txBody>
                  <a:tcPr>
                    <a:noFill/>
                  </a:tcPr>
                </a:tc>
                <a:tc>
                  <a:txBody>
                    <a:bodyPr/>
                    <a:lstStyle/>
                    <a:p>
                      <a:r>
                        <a:rPr lang="en-US" sz="2200" dirty="0">
                          <a:latin typeface="Public Sans" panose="020B0604020202020204" charset="0"/>
                        </a:rPr>
                        <a:t>0.47</a:t>
                      </a:r>
                      <a:endParaRPr lang="en-IN" sz="2200" dirty="0">
                        <a:latin typeface="Public Sans" panose="020B0604020202020204" charset="0"/>
                      </a:endParaRPr>
                    </a:p>
                  </a:txBody>
                  <a:tcPr>
                    <a:noFill/>
                  </a:tcPr>
                </a:tc>
                <a:extLst>
                  <a:ext uri="{0D108BD9-81ED-4DB2-BD59-A6C34878D82A}">
                    <a16:rowId xmlns:a16="http://schemas.microsoft.com/office/drawing/2014/main" val="2393685378"/>
                  </a:ext>
                </a:extLst>
              </a:tr>
            </a:tbl>
          </a:graphicData>
        </a:graphic>
      </p:graphicFrame>
    </p:spTree>
    <p:extLst>
      <p:ext uri="{BB962C8B-B14F-4D97-AF65-F5344CB8AC3E}">
        <p14:creationId xmlns:p14="http://schemas.microsoft.com/office/powerpoint/2010/main" val="3755867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6701746" y="8616481"/>
            <a:ext cx="535737" cy="727544"/>
          </a:xfrm>
          <a:custGeom>
            <a:avLst/>
            <a:gdLst/>
            <a:ahLst/>
            <a:cxnLst/>
            <a:rect l="l" t="t" r="r" b="b"/>
            <a:pathLst>
              <a:path w="535737" h="727544">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IN"/>
          </a:p>
        </p:txBody>
      </p:sp>
      <p:sp>
        <p:nvSpPr>
          <p:cNvPr id="4" name="Freeform 4"/>
          <p:cNvSpPr/>
          <p:nvPr/>
        </p:nvSpPr>
        <p:spPr>
          <a:xfrm>
            <a:off x="14670581" y="2730031"/>
            <a:ext cx="2139808" cy="2139808"/>
          </a:xfrm>
          <a:custGeom>
            <a:avLst/>
            <a:gdLst/>
            <a:ahLst/>
            <a:cxnLst/>
            <a:rect l="l" t="t" r="r" b="b"/>
            <a:pathLst>
              <a:path w="2139808" h="2139808">
                <a:moveTo>
                  <a:pt x="0" y="0"/>
                </a:moveTo>
                <a:lnTo>
                  <a:pt x="2139808" y="0"/>
                </a:lnTo>
                <a:lnTo>
                  <a:pt x="2139808" y="2139808"/>
                </a:lnTo>
                <a:lnTo>
                  <a:pt x="0" y="21398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aphicFrame>
        <p:nvGraphicFramePr>
          <p:cNvPr id="5" name="Table 5"/>
          <p:cNvGraphicFramePr>
            <a:graphicFrameLocks noGrp="1"/>
          </p:cNvGraphicFramePr>
          <p:nvPr/>
        </p:nvGraphicFramePr>
        <p:xfrm>
          <a:off x="1028695" y="2939581"/>
          <a:ext cx="11316707" cy="5886450"/>
        </p:xfrm>
        <a:graphic>
          <a:graphicData uri="http://schemas.openxmlformats.org/drawingml/2006/table">
            <a:tbl>
              <a:tblPr/>
              <a:tblGrid>
                <a:gridCol w="3014641">
                  <a:extLst>
                    <a:ext uri="{9D8B030D-6E8A-4147-A177-3AD203B41FA5}">
                      <a16:colId xmlns:a16="http://schemas.microsoft.com/office/drawing/2014/main" val="20000"/>
                    </a:ext>
                  </a:extLst>
                </a:gridCol>
                <a:gridCol w="8302066">
                  <a:extLst>
                    <a:ext uri="{9D8B030D-6E8A-4147-A177-3AD203B41FA5}">
                      <a16:colId xmlns:a16="http://schemas.microsoft.com/office/drawing/2014/main" val="20001"/>
                    </a:ext>
                  </a:extLst>
                </a:gridCol>
              </a:tblGrid>
              <a:tr h="882009">
                <a:tc>
                  <a:txBody>
                    <a:bodyPr/>
                    <a:lstStyle/>
                    <a:p>
                      <a:pPr algn="l">
                        <a:lnSpc>
                          <a:spcPts val="3079"/>
                        </a:lnSpc>
                        <a:defRPr/>
                      </a:pPr>
                      <a:r>
                        <a:rPr lang="en-US" sz="2199">
                          <a:solidFill>
                            <a:srgbClr val="000000"/>
                          </a:solidFill>
                          <a:latin typeface="Public Sans Bold"/>
                        </a:rPr>
                        <a:t>Model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079"/>
                        </a:lnSpc>
                        <a:defRPr/>
                      </a:pPr>
                      <a:r>
                        <a:rPr lang="en-US" sz="2199">
                          <a:solidFill>
                            <a:srgbClr val="000000"/>
                          </a:solidFill>
                          <a:latin typeface="Public Sans Bold"/>
                        </a:rPr>
                        <a:t>Advantages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68147">
                <a:tc>
                  <a:txBody>
                    <a:bodyPr/>
                    <a:lstStyle/>
                    <a:p>
                      <a:pPr algn="l">
                        <a:lnSpc>
                          <a:spcPts val="3079"/>
                        </a:lnSpc>
                        <a:defRPr/>
                      </a:pPr>
                      <a:r>
                        <a:rPr lang="en-US" sz="2199">
                          <a:solidFill>
                            <a:srgbClr val="000000"/>
                          </a:solidFill>
                          <a:latin typeface="Public Sans"/>
                        </a:rPr>
                        <a:t>Balanced</a:t>
                      </a:r>
                      <a:endParaRPr lang="en-US" sz="1100"/>
                    </a:p>
                    <a:p>
                      <a:pPr>
                        <a:lnSpc>
                          <a:spcPts val="3079"/>
                        </a:lnSpc>
                      </a:pPr>
                      <a:r>
                        <a:rPr lang="en-US" sz="2199">
                          <a:solidFill>
                            <a:srgbClr val="000000"/>
                          </a:solidFill>
                          <a:latin typeface="Public Sans"/>
                        </a:rPr>
                        <a:t>Random Forest</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474979" lvl="1" indent="-237490" algn="l">
                        <a:lnSpc>
                          <a:spcPts val="3079"/>
                        </a:lnSpc>
                        <a:buFont typeface="Arial"/>
                        <a:buChar char="•"/>
                        <a:defRPr/>
                      </a:pPr>
                      <a:r>
                        <a:rPr lang="en-US" sz="2199">
                          <a:solidFill>
                            <a:srgbClr val="000000"/>
                          </a:solidFill>
                          <a:latin typeface="Public Sans"/>
                        </a:rPr>
                        <a:t>Handles imbalanced datasets effectively.</a:t>
                      </a:r>
                      <a:endParaRPr lang="en-US" sz="1100"/>
                    </a:p>
                    <a:p>
                      <a:pPr marL="474979" lvl="1" indent="-237490">
                        <a:lnSpc>
                          <a:spcPts val="3079"/>
                        </a:lnSpc>
                        <a:buFont typeface="Arial"/>
                        <a:buChar char="•"/>
                      </a:pPr>
                      <a:r>
                        <a:rPr lang="en-US" sz="2199">
                          <a:solidFill>
                            <a:srgbClr val="000000"/>
                          </a:solidFill>
                          <a:latin typeface="Public Sans"/>
                        </a:rPr>
                        <a:t>Reduces variance and avoids overfitting.</a:t>
                      </a:r>
                    </a:p>
                    <a:p>
                      <a:pPr marL="474979" lvl="1" indent="-237490">
                        <a:lnSpc>
                          <a:spcPts val="3079"/>
                        </a:lnSpc>
                        <a:buFont typeface="Arial"/>
                        <a:buChar char="•"/>
                      </a:pPr>
                      <a:r>
                        <a:rPr lang="en-US" sz="2199">
                          <a:solidFill>
                            <a:srgbClr val="000000"/>
                          </a:solidFill>
                          <a:latin typeface="Public Sans"/>
                        </a:rPr>
                        <a:t> Provides feature importance scores.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68147">
                <a:tc>
                  <a:txBody>
                    <a:bodyPr/>
                    <a:lstStyle/>
                    <a:p>
                      <a:pPr algn="l">
                        <a:lnSpc>
                          <a:spcPts val="3079"/>
                        </a:lnSpc>
                        <a:defRPr/>
                      </a:pPr>
                      <a:r>
                        <a:rPr lang="en-US" sz="2199">
                          <a:solidFill>
                            <a:srgbClr val="000000"/>
                          </a:solidFill>
                          <a:latin typeface="Public Sans"/>
                        </a:rPr>
                        <a:t>Support</a:t>
                      </a:r>
                      <a:endParaRPr lang="en-US" sz="1100"/>
                    </a:p>
                    <a:p>
                      <a:pPr>
                        <a:lnSpc>
                          <a:spcPts val="3079"/>
                        </a:lnSpc>
                      </a:pPr>
                      <a:r>
                        <a:rPr lang="en-US" sz="2199">
                          <a:solidFill>
                            <a:srgbClr val="000000"/>
                          </a:solidFill>
                          <a:latin typeface="Public Sans"/>
                        </a:rPr>
                        <a:t>Vector Machines (SVM)</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474979" lvl="1" indent="-237490" algn="l">
                        <a:lnSpc>
                          <a:spcPts val="3079"/>
                        </a:lnSpc>
                        <a:buFont typeface="Arial"/>
                        <a:buChar char="•"/>
                        <a:defRPr/>
                      </a:pPr>
                      <a:r>
                        <a:rPr lang="en-US" sz="2199">
                          <a:solidFill>
                            <a:srgbClr val="000000"/>
                          </a:solidFill>
                          <a:latin typeface="Public Sans"/>
                        </a:rPr>
                        <a:t>Effective in high-dimensional spaces.</a:t>
                      </a:r>
                      <a:endParaRPr lang="en-US" sz="1100"/>
                    </a:p>
                    <a:p>
                      <a:pPr marL="474979" lvl="1" indent="-237490">
                        <a:lnSpc>
                          <a:spcPts val="3079"/>
                        </a:lnSpc>
                        <a:buFont typeface="Arial"/>
                        <a:buChar char="•"/>
                      </a:pPr>
                      <a:r>
                        <a:rPr lang="en-US" sz="2199">
                          <a:solidFill>
                            <a:srgbClr val="000000"/>
                          </a:solidFill>
                          <a:latin typeface="Public Sans"/>
                        </a:rPr>
                        <a:t>Works well with clear margin of separation.</a:t>
                      </a:r>
                    </a:p>
                    <a:p>
                      <a:pPr marL="474979" lvl="1" indent="-237490">
                        <a:lnSpc>
                          <a:spcPts val="3079"/>
                        </a:lnSpc>
                        <a:buFont typeface="Arial"/>
                        <a:buChar char="•"/>
                      </a:pPr>
                      <a:r>
                        <a:rPr lang="en-US" sz="2199">
                          <a:solidFill>
                            <a:srgbClr val="000000"/>
                          </a:solidFill>
                          <a:latin typeface="Public Sans"/>
                        </a:rPr>
                        <a:t> Versatile with different kernel functions.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68147">
                <a:tc>
                  <a:txBody>
                    <a:bodyPr/>
                    <a:lstStyle/>
                    <a:p>
                      <a:pPr algn="l">
                        <a:lnSpc>
                          <a:spcPts val="3079"/>
                        </a:lnSpc>
                        <a:defRPr/>
                      </a:pPr>
                      <a:r>
                        <a:rPr lang="en-US" sz="2199">
                          <a:solidFill>
                            <a:srgbClr val="000000"/>
                          </a:solidFill>
                          <a:latin typeface="Public Sans"/>
                        </a:rPr>
                        <a:t>Ada 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474979" lvl="1" indent="-237490" algn="l">
                        <a:lnSpc>
                          <a:spcPts val="3079"/>
                        </a:lnSpc>
                        <a:buFont typeface="Arial"/>
                        <a:buChar char="•"/>
                        <a:defRPr/>
                      </a:pPr>
                      <a:r>
                        <a:rPr lang="en-US" sz="2199">
                          <a:solidFill>
                            <a:srgbClr val="000000"/>
                          </a:solidFill>
                          <a:latin typeface="Public Sans"/>
                        </a:rPr>
                        <a:t>Combines multiple weak classifiers to improve accuracy. </a:t>
                      </a:r>
                      <a:endParaRPr lang="en-US" sz="1100"/>
                    </a:p>
                    <a:p>
                      <a:pPr marL="474979" lvl="1" indent="-237490">
                        <a:lnSpc>
                          <a:spcPts val="3079"/>
                        </a:lnSpc>
                        <a:buFont typeface="Arial"/>
                        <a:buChar char="•"/>
                      </a:pPr>
                      <a:r>
                        <a:rPr lang="en-US" sz="2199">
                          <a:solidFill>
                            <a:srgbClr val="000000"/>
                          </a:solidFill>
                          <a:latin typeface="Public Sans"/>
                        </a:rPr>
                        <a:t>Automatically adjusts to the 'hardness' of data. </a:t>
                      </a:r>
                    </a:p>
                    <a:p>
                      <a:pPr marL="474979" lvl="1" indent="-237490">
                        <a:lnSpc>
                          <a:spcPts val="3079"/>
                        </a:lnSpc>
                        <a:buFont typeface="Arial"/>
                        <a:buChar char="•"/>
                      </a:pPr>
                      <a:r>
                        <a:rPr lang="en-US" sz="2199">
                          <a:solidFill>
                            <a:srgbClr val="000000"/>
                          </a:solidFill>
                          <a:latin typeface="Public Sans"/>
                        </a:rPr>
                        <a:t>Good at reducing bias and variance.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6"/>
          <p:cNvSpPr txBox="1"/>
          <p:nvPr/>
        </p:nvSpPr>
        <p:spPr>
          <a:xfrm>
            <a:off x="14899240" y="8494219"/>
            <a:ext cx="1682491" cy="1057794"/>
          </a:xfrm>
          <a:prstGeom prst="rect">
            <a:avLst/>
          </a:prstGeom>
        </p:spPr>
        <p:txBody>
          <a:bodyPr lIns="0" tIns="0" rIns="0" bIns="0" rtlCol="0" anchor="t">
            <a:spAutoFit/>
          </a:bodyPr>
          <a:lstStyle/>
          <a:p>
            <a:pPr>
              <a:lnSpc>
                <a:spcPts val="2717"/>
              </a:lnSpc>
            </a:pPr>
            <a:r>
              <a:rPr lang="en-US" sz="2986" spc="14">
                <a:solidFill>
                  <a:srgbClr val="2B2C30"/>
                </a:solidFill>
                <a:latin typeface="Playfair Display"/>
              </a:rPr>
              <a:t>Fortune Algo Cookies</a:t>
            </a:r>
          </a:p>
        </p:txBody>
      </p:sp>
      <p:sp>
        <p:nvSpPr>
          <p:cNvPr id="7" name="TextBox 7"/>
          <p:cNvSpPr txBox="1"/>
          <p:nvPr/>
        </p:nvSpPr>
        <p:spPr>
          <a:xfrm>
            <a:off x="616523" y="674014"/>
            <a:ext cx="13512489" cy="824810"/>
          </a:xfrm>
          <a:prstGeom prst="rect">
            <a:avLst/>
          </a:prstGeom>
        </p:spPr>
        <p:txBody>
          <a:bodyPr lIns="0" tIns="0" rIns="0" bIns="0" rtlCol="0" anchor="t">
            <a:spAutoFit/>
          </a:bodyPr>
          <a:lstStyle/>
          <a:p>
            <a:pPr algn="ctr">
              <a:lnSpc>
                <a:spcPts val="6717"/>
              </a:lnSpc>
              <a:spcBef>
                <a:spcPct val="0"/>
              </a:spcBef>
            </a:pPr>
            <a:r>
              <a:rPr lang="en-US" sz="4798" spc="23">
                <a:solidFill>
                  <a:srgbClr val="2B2C30"/>
                </a:solidFill>
                <a:latin typeface="Public Sans Bold"/>
              </a:rPr>
              <a:t>OPTIMIZATION MODEL IMPLEMENTATION</a:t>
            </a:r>
          </a:p>
        </p:txBody>
      </p:sp>
      <p:sp>
        <p:nvSpPr>
          <p:cNvPr id="8" name="TextBox 8"/>
          <p:cNvSpPr txBox="1"/>
          <p:nvPr/>
        </p:nvSpPr>
        <p:spPr>
          <a:xfrm>
            <a:off x="1028700" y="2230237"/>
            <a:ext cx="11213676" cy="292665"/>
          </a:xfrm>
          <a:prstGeom prst="rect">
            <a:avLst/>
          </a:prstGeom>
        </p:spPr>
        <p:txBody>
          <a:bodyPr lIns="0" tIns="0" rIns="0" bIns="0" rtlCol="0" anchor="t">
            <a:spAutoFit/>
          </a:bodyPr>
          <a:lstStyle/>
          <a:p>
            <a:pPr>
              <a:lnSpc>
                <a:spcPts val="2116"/>
              </a:lnSpc>
              <a:spcBef>
                <a:spcPct val="0"/>
              </a:spcBef>
            </a:pPr>
            <a:r>
              <a:rPr lang="en-US" sz="1996">
                <a:solidFill>
                  <a:srgbClr val="2B2C30"/>
                </a:solidFill>
                <a:latin typeface="Public Sans Bold"/>
              </a:rPr>
              <a:t>THE MACHINE LEARNING MODELS USED IN OUR STRATEGY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6581731" y="664928"/>
            <a:ext cx="535737" cy="727544"/>
          </a:xfrm>
          <a:custGeom>
            <a:avLst/>
            <a:gdLst/>
            <a:ahLst/>
            <a:cxnLst/>
            <a:rect l="l" t="t" r="r" b="b"/>
            <a:pathLst>
              <a:path w="535737" h="727544">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351131" y="930489"/>
            <a:ext cx="13482785" cy="2630266"/>
          </a:xfrm>
          <a:prstGeom prst="rect">
            <a:avLst/>
          </a:prstGeom>
        </p:spPr>
        <p:txBody>
          <a:bodyPr lIns="0" tIns="0" rIns="0" bIns="0" rtlCol="0" anchor="t">
            <a:spAutoFit/>
          </a:bodyPr>
          <a:lstStyle/>
          <a:p>
            <a:pPr>
              <a:lnSpc>
                <a:spcPts val="5200"/>
              </a:lnSpc>
            </a:pPr>
            <a:r>
              <a:rPr lang="en-US" sz="3714" spc="843">
                <a:solidFill>
                  <a:srgbClr val="2B2C30"/>
                </a:solidFill>
                <a:latin typeface="Public Sans Bold"/>
              </a:rPr>
              <a:t>THE SELECTED MODELS &amp;METHODOLOGY</a:t>
            </a:r>
          </a:p>
          <a:p>
            <a:pPr>
              <a:lnSpc>
                <a:spcPts val="5200"/>
              </a:lnSpc>
            </a:pPr>
            <a:endParaRPr lang="en-US" sz="3714" spc="843">
              <a:solidFill>
                <a:srgbClr val="2B2C30"/>
              </a:solidFill>
              <a:latin typeface="Public Sans Bold"/>
            </a:endParaRPr>
          </a:p>
          <a:p>
            <a:pPr>
              <a:lnSpc>
                <a:spcPts val="5200"/>
              </a:lnSpc>
            </a:pPr>
            <a:endParaRPr lang="en-US" sz="3714" spc="843">
              <a:solidFill>
                <a:srgbClr val="2B2C30"/>
              </a:solidFill>
              <a:latin typeface="Public Sans Bold"/>
            </a:endParaRPr>
          </a:p>
          <a:p>
            <a:pPr>
              <a:lnSpc>
                <a:spcPts val="5200"/>
              </a:lnSpc>
              <a:spcBef>
                <a:spcPct val="0"/>
              </a:spcBef>
            </a:pPr>
            <a:endParaRPr lang="en-US" sz="3714" spc="843">
              <a:solidFill>
                <a:srgbClr val="2B2C30"/>
              </a:solidFill>
              <a:latin typeface="Public Sans Bold"/>
            </a:endParaRPr>
          </a:p>
        </p:txBody>
      </p:sp>
      <p:sp>
        <p:nvSpPr>
          <p:cNvPr id="4" name="AutoShape 4"/>
          <p:cNvSpPr/>
          <p:nvPr/>
        </p:nvSpPr>
        <p:spPr>
          <a:xfrm flipV="1">
            <a:off x="-7086597" y="1994449"/>
            <a:ext cx="16230594" cy="38509"/>
          </a:xfrm>
          <a:prstGeom prst="line">
            <a:avLst/>
          </a:prstGeom>
          <a:ln w="9525" cap="flat">
            <a:solidFill>
              <a:srgbClr val="2B2C30"/>
            </a:solidFill>
            <a:prstDash val="solid"/>
            <a:headEnd type="none" w="sm" len="sm"/>
            <a:tailEnd type="none" w="sm" len="sm"/>
          </a:ln>
        </p:spPr>
        <p:txBody>
          <a:bodyPr/>
          <a:lstStyle/>
          <a:p>
            <a:endParaRPr lang="en-IN"/>
          </a:p>
        </p:txBody>
      </p:sp>
      <p:sp>
        <p:nvSpPr>
          <p:cNvPr id="5" name="Freeform 5"/>
          <p:cNvSpPr/>
          <p:nvPr/>
        </p:nvSpPr>
        <p:spPr>
          <a:xfrm>
            <a:off x="1544832" y="3714746"/>
            <a:ext cx="5500194" cy="2000522"/>
          </a:xfrm>
          <a:custGeom>
            <a:avLst/>
            <a:gdLst/>
            <a:ahLst/>
            <a:cxnLst/>
            <a:rect l="l" t="t" r="r" b="b"/>
            <a:pathLst>
              <a:path w="5500194" h="2000522">
                <a:moveTo>
                  <a:pt x="0" y="0"/>
                </a:moveTo>
                <a:lnTo>
                  <a:pt x="5500193" y="0"/>
                </a:lnTo>
                <a:lnTo>
                  <a:pt x="5500193" y="2000522"/>
                </a:lnTo>
                <a:lnTo>
                  <a:pt x="0" y="2000522"/>
                </a:lnTo>
                <a:lnTo>
                  <a:pt x="0" y="0"/>
                </a:lnTo>
                <a:close/>
              </a:path>
            </a:pathLst>
          </a:custGeom>
          <a:blipFill>
            <a:blip r:embed="rId4"/>
            <a:stretch>
              <a:fillRect r="-9115"/>
            </a:stretch>
          </a:blipFill>
        </p:spPr>
        <p:txBody>
          <a:bodyPr/>
          <a:lstStyle/>
          <a:p>
            <a:endParaRPr lang="en-IN"/>
          </a:p>
        </p:txBody>
      </p:sp>
      <p:sp>
        <p:nvSpPr>
          <p:cNvPr id="6" name="Freeform 6"/>
          <p:cNvSpPr/>
          <p:nvPr/>
        </p:nvSpPr>
        <p:spPr>
          <a:xfrm>
            <a:off x="7177131" y="3714746"/>
            <a:ext cx="5259652" cy="1919062"/>
          </a:xfrm>
          <a:custGeom>
            <a:avLst/>
            <a:gdLst/>
            <a:ahLst/>
            <a:cxnLst/>
            <a:rect l="l" t="t" r="r" b="b"/>
            <a:pathLst>
              <a:path w="5259652" h="1919062">
                <a:moveTo>
                  <a:pt x="0" y="0"/>
                </a:moveTo>
                <a:lnTo>
                  <a:pt x="5259652" y="0"/>
                </a:lnTo>
                <a:lnTo>
                  <a:pt x="5259652" y="1919062"/>
                </a:lnTo>
                <a:lnTo>
                  <a:pt x="0" y="1919062"/>
                </a:lnTo>
                <a:lnTo>
                  <a:pt x="0" y="0"/>
                </a:lnTo>
                <a:close/>
              </a:path>
            </a:pathLst>
          </a:custGeom>
          <a:blipFill>
            <a:blip r:embed="rId5"/>
            <a:stretch>
              <a:fillRect/>
            </a:stretch>
          </a:blipFill>
        </p:spPr>
        <p:txBody>
          <a:bodyPr/>
          <a:lstStyle/>
          <a:p>
            <a:endParaRPr lang="en-IN"/>
          </a:p>
        </p:txBody>
      </p:sp>
      <p:sp>
        <p:nvSpPr>
          <p:cNvPr id="7" name="Freeform 7"/>
          <p:cNvSpPr/>
          <p:nvPr/>
        </p:nvSpPr>
        <p:spPr>
          <a:xfrm>
            <a:off x="12554749" y="3675055"/>
            <a:ext cx="5287535" cy="1998444"/>
          </a:xfrm>
          <a:custGeom>
            <a:avLst/>
            <a:gdLst/>
            <a:ahLst/>
            <a:cxnLst/>
            <a:rect l="l" t="t" r="r" b="b"/>
            <a:pathLst>
              <a:path w="5287535" h="1998444">
                <a:moveTo>
                  <a:pt x="0" y="0"/>
                </a:moveTo>
                <a:lnTo>
                  <a:pt x="5287535" y="0"/>
                </a:lnTo>
                <a:lnTo>
                  <a:pt x="5287535" y="1998444"/>
                </a:lnTo>
                <a:lnTo>
                  <a:pt x="0" y="1998444"/>
                </a:lnTo>
                <a:lnTo>
                  <a:pt x="0" y="0"/>
                </a:lnTo>
                <a:close/>
              </a:path>
            </a:pathLst>
          </a:custGeom>
          <a:blipFill>
            <a:blip r:embed="rId6"/>
            <a:stretch>
              <a:fillRect r="-3695"/>
            </a:stretch>
          </a:blipFill>
        </p:spPr>
        <p:txBody>
          <a:bodyPr/>
          <a:lstStyle/>
          <a:p>
            <a:endParaRPr lang="en-IN"/>
          </a:p>
        </p:txBody>
      </p:sp>
      <p:sp>
        <p:nvSpPr>
          <p:cNvPr id="8" name="Freeform 8"/>
          <p:cNvSpPr/>
          <p:nvPr/>
        </p:nvSpPr>
        <p:spPr>
          <a:xfrm>
            <a:off x="1562114" y="5841543"/>
            <a:ext cx="5482912" cy="1987935"/>
          </a:xfrm>
          <a:custGeom>
            <a:avLst/>
            <a:gdLst/>
            <a:ahLst/>
            <a:cxnLst/>
            <a:rect l="l" t="t" r="r" b="b"/>
            <a:pathLst>
              <a:path w="5482912" h="1987935">
                <a:moveTo>
                  <a:pt x="0" y="0"/>
                </a:moveTo>
                <a:lnTo>
                  <a:pt x="5482911" y="0"/>
                </a:lnTo>
                <a:lnTo>
                  <a:pt x="5482911" y="1987935"/>
                </a:lnTo>
                <a:lnTo>
                  <a:pt x="0" y="1987935"/>
                </a:lnTo>
                <a:lnTo>
                  <a:pt x="0" y="0"/>
                </a:lnTo>
                <a:close/>
              </a:path>
            </a:pathLst>
          </a:custGeom>
          <a:blipFill>
            <a:blip r:embed="rId7"/>
            <a:stretch>
              <a:fillRect r="-1227" b="-4584"/>
            </a:stretch>
          </a:blipFill>
        </p:spPr>
        <p:txBody>
          <a:bodyPr/>
          <a:lstStyle/>
          <a:p>
            <a:endParaRPr lang="en-IN"/>
          </a:p>
        </p:txBody>
      </p:sp>
      <p:sp>
        <p:nvSpPr>
          <p:cNvPr id="9" name="Freeform 9"/>
          <p:cNvSpPr/>
          <p:nvPr/>
        </p:nvSpPr>
        <p:spPr>
          <a:xfrm>
            <a:off x="7122470" y="5835249"/>
            <a:ext cx="5314313" cy="1961266"/>
          </a:xfrm>
          <a:custGeom>
            <a:avLst/>
            <a:gdLst/>
            <a:ahLst/>
            <a:cxnLst/>
            <a:rect l="l" t="t" r="r" b="b"/>
            <a:pathLst>
              <a:path w="5314313" h="1961266">
                <a:moveTo>
                  <a:pt x="0" y="0"/>
                </a:moveTo>
                <a:lnTo>
                  <a:pt x="5314313" y="0"/>
                </a:lnTo>
                <a:lnTo>
                  <a:pt x="5314313" y="1961267"/>
                </a:lnTo>
                <a:lnTo>
                  <a:pt x="0" y="1961267"/>
                </a:lnTo>
                <a:lnTo>
                  <a:pt x="0" y="0"/>
                </a:lnTo>
                <a:close/>
              </a:path>
            </a:pathLst>
          </a:custGeom>
          <a:blipFill>
            <a:blip r:embed="rId8"/>
            <a:stretch>
              <a:fillRect r="-8056"/>
            </a:stretch>
          </a:blipFill>
        </p:spPr>
        <p:txBody>
          <a:bodyPr/>
          <a:lstStyle/>
          <a:p>
            <a:endParaRPr lang="en-IN"/>
          </a:p>
        </p:txBody>
      </p:sp>
      <p:sp>
        <p:nvSpPr>
          <p:cNvPr id="10" name="Freeform 10"/>
          <p:cNvSpPr/>
          <p:nvPr/>
        </p:nvSpPr>
        <p:spPr>
          <a:xfrm>
            <a:off x="1599023" y="7946405"/>
            <a:ext cx="5446002" cy="1902643"/>
          </a:xfrm>
          <a:custGeom>
            <a:avLst/>
            <a:gdLst/>
            <a:ahLst/>
            <a:cxnLst/>
            <a:rect l="l" t="t" r="r" b="b"/>
            <a:pathLst>
              <a:path w="5446002" h="1902643">
                <a:moveTo>
                  <a:pt x="0" y="0"/>
                </a:moveTo>
                <a:lnTo>
                  <a:pt x="5446002" y="0"/>
                </a:lnTo>
                <a:lnTo>
                  <a:pt x="5446002" y="1902642"/>
                </a:lnTo>
                <a:lnTo>
                  <a:pt x="0" y="1902642"/>
                </a:lnTo>
                <a:lnTo>
                  <a:pt x="0" y="0"/>
                </a:lnTo>
                <a:close/>
              </a:path>
            </a:pathLst>
          </a:custGeom>
          <a:blipFill>
            <a:blip r:embed="rId9"/>
            <a:stretch>
              <a:fillRect b="-7221"/>
            </a:stretch>
          </a:blipFill>
        </p:spPr>
        <p:txBody>
          <a:bodyPr/>
          <a:lstStyle/>
          <a:p>
            <a:endParaRPr lang="en-IN"/>
          </a:p>
        </p:txBody>
      </p:sp>
      <p:sp>
        <p:nvSpPr>
          <p:cNvPr id="11" name="Freeform 11"/>
          <p:cNvSpPr/>
          <p:nvPr/>
        </p:nvSpPr>
        <p:spPr>
          <a:xfrm>
            <a:off x="7149800" y="7946405"/>
            <a:ext cx="5314313" cy="1942503"/>
          </a:xfrm>
          <a:custGeom>
            <a:avLst/>
            <a:gdLst/>
            <a:ahLst/>
            <a:cxnLst/>
            <a:rect l="l" t="t" r="r" b="b"/>
            <a:pathLst>
              <a:path w="5314313" h="1942503">
                <a:moveTo>
                  <a:pt x="0" y="0"/>
                </a:moveTo>
                <a:lnTo>
                  <a:pt x="5314313" y="0"/>
                </a:lnTo>
                <a:lnTo>
                  <a:pt x="5314313" y="1942503"/>
                </a:lnTo>
                <a:lnTo>
                  <a:pt x="0" y="1942503"/>
                </a:lnTo>
                <a:lnTo>
                  <a:pt x="0" y="0"/>
                </a:lnTo>
                <a:close/>
              </a:path>
            </a:pathLst>
          </a:custGeom>
          <a:blipFill>
            <a:blip r:embed="rId10"/>
            <a:stretch>
              <a:fillRect r="-4201" b="-7018"/>
            </a:stretch>
          </a:blipFill>
        </p:spPr>
        <p:txBody>
          <a:bodyPr/>
          <a:lstStyle/>
          <a:p>
            <a:endParaRPr lang="en-IN"/>
          </a:p>
        </p:txBody>
      </p:sp>
      <p:sp>
        <p:nvSpPr>
          <p:cNvPr id="12" name="Freeform 12"/>
          <p:cNvSpPr/>
          <p:nvPr/>
        </p:nvSpPr>
        <p:spPr>
          <a:xfrm>
            <a:off x="12564274" y="7980269"/>
            <a:ext cx="5278010" cy="1908639"/>
          </a:xfrm>
          <a:custGeom>
            <a:avLst/>
            <a:gdLst/>
            <a:ahLst/>
            <a:cxnLst/>
            <a:rect l="l" t="t" r="r" b="b"/>
            <a:pathLst>
              <a:path w="5278010" h="1908639">
                <a:moveTo>
                  <a:pt x="0" y="0"/>
                </a:moveTo>
                <a:lnTo>
                  <a:pt x="5278010" y="0"/>
                </a:lnTo>
                <a:lnTo>
                  <a:pt x="5278010" y="1908639"/>
                </a:lnTo>
                <a:lnTo>
                  <a:pt x="0" y="1908639"/>
                </a:lnTo>
                <a:lnTo>
                  <a:pt x="0" y="0"/>
                </a:lnTo>
                <a:close/>
              </a:path>
            </a:pathLst>
          </a:custGeom>
          <a:blipFill>
            <a:blip r:embed="rId11"/>
            <a:stretch>
              <a:fillRect r="-10222" b="-7142"/>
            </a:stretch>
          </a:blipFill>
        </p:spPr>
        <p:txBody>
          <a:bodyPr/>
          <a:lstStyle/>
          <a:p>
            <a:endParaRPr lang="en-IN"/>
          </a:p>
        </p:txBody>
      </p:sp>
      <p:sp>
        <p:nvSpPr>
          <p:cNvPr id="13" name="Freeform 13"/>
          <p:cNvSpPr/>
          <p:nvPr/>
        </p:nvSpPr>
        <p:spPr>
          <a:xfrm>
            <a:off x="12554749" y="5853177"/>
            <a:ext cx="5287535" cy="2009263"/>
          </a:xfrm>
          <a:custGeom>
            <a:avLst/>
            <a:gdLst/>
            <a:ahLst/>
            <a:cxnLst/>
            <a:rect l="l" t="t" r="r" b="b"/>
            <a:pathLst>
              <a:path w="5287535" h="2009263">
                <a:moveTo>
                  <a:pt x="0" y="0"/>
                </a:moveTo>
                <a:lnTo>
                  <a:pt x="5287535" y="0"/>
                </a:lnTo>
                <a:lnTo>
                  <a:pt x="5287535" y="2009263"/>
                </a:lnTo>
                <a:lnTo>
                  <a:pt x="0" y="2009263"/>
                </a:lnTo>
                <a:lnTo>
                  <a:pt x="0" y="0"/>
                </a:lnTo>
                <a:close/>
              </a:path>
            </a:pathLst>
          </a:custGeom>
          <a:blipFill>
            <a:blip r:embed="rId12"/>
            <a:stretch>
              <a:fillRect/>
            </a:stretch>
          </a:blipFill>
        </p:spPr>
        <p:txBody>
          <a:bodyPr/>
          <a:lstStyle/>
          <a:p>
            <a:endParaRPr lang="en-IN"/>
          </a:p>
        </p:txBody>
      </p:sp>
      <p:sp>
        <p:nvSpPr>
          <p:cNvPr id="14" name="Freeform 14"/>
          <p:cNvSpPr/>
          <p:nvPr/>
        </p:nvSpPr>
        <p:spPr>
          <a:xfrm>
            <a:off x="7045025" y="3206889"/>
            <a:ext cx="1126297" cy="1015715"/>
          </a:xfrm>
          <a:custGeom>
            <a:avLst/>
            <a:gdLst/>
            <a:ahLst/>
            <a:cxnLst/>
            <a:rect l="l" t="t" r="r" b="b"/>
            <a:pathLst>
              <a:path w="1126297" h="1015715">
                <a:moveTo>
                  <a:pt x="0" y="0"/>
                </a:moveTo>
                <a:lnTo>
                  <a:pt x="1126298" y="0"/>
                </a:lnTo>
                <a:lnTo>
                  <a:pt x="1126298" y="1015715"/>
                </a:lnTo>
                <a:lnTo>
                  <a:pt x="0" y="101571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15" name="TextBox 15"/>
          <p:cNvSpPr txBox="1"/>
          <p:nvPr/>
        </p:nvSpPr>
        <p:spPr>
          <a:xfrm>
            <a:off x="14899240" y="542666"/>
            <a:ext cx="1682491" cy="1057794"/>
          </a:xfrm>
          <a:prstGeom prst="rect">
            <a:avLst/>
          </a:prstGeom>
        </p:spPr>
        <p:txBody>
          <a:bodyPr lIns="0" tIns="0" rIns="0" bIns="0" rtlCol="0" anchor="t">
            <a:spAutoFit/>
          </a:bodyPr>
          <a:lstStyle/>
          <a:p>
            <a:pPr>
              <a:lnSpc>
                <a:spcPts val="2717"/>
              </a:lnSpc>
            </a:pPr>
            <a:r>
              <a:rPr lang="en-US" sz="2986" spc="14">
                <a:solidFill>
                  <a:srgbClr val="2B2C30"/>
                </a:solidFill>
                <a:latin typeface="Playfair Display"/>
              </a:rPr>
              <a:t>Fortune Algo Cookies</a:t>
            </a:r>
          </a:p>
        </p:txBody>
      </p:sp>
      <p:sp>
        <p:nvSpPr>
          <p:cNvPr id="16" name="TextBox 16"/>
          <p:cNvSpPr txBox="1"/>
          <p:nvPr/>
        </p:nvSpPr>
        <p:spPr>
          <a:xfrm>
            <a:off x="-710982" y="4553585"/>
            <a:ext cx="3154376" cy="589915"/>
          </a:xfrm>
          <a:prstGeom prst="rect">
            <a:avLst/>
          </a:prstGeom>
        </p:spPr>
        <p:txBody>
          <a:bodyPr lIns="0" tIns="0" rIns="0" bIns="0" rtlCol="0" anchor="t">
            <a:spAutoFit/>
          </a:bodyPr>
          <a:lstStyle/>
          <a:p>
            <a:pPr algn="ctr">
              <a:lnSpc>
                <a:spcPts val="4759"/>
              </a:lnSpc>
            </a:pPr>
            <a:r>
              <a:rPr lang="en-US" sz="3399">
                <a:solidFill>
                  <a:srgbClr val="2B2C30"/>
                </a:solidFill>
                <a:latin typeface="WenQuanYi"/>
              </a:rPr>
              <a:t>DMAC</a:t>
            </a:r>
          </a:p>
        </p:txBody>
      </p:sp>
      <p:sp>
        <p:nvSpPr>
          <p:cNvPr id="17" name="TextBox 17"/>
          <p:cNvSpPr txBox="1"/>
          <p:nvPr/>
        </p:nvSpPr>
        <p:spPr>
          <a:xfrm>
            <a:off x="470495" y="6502453"/>
            <a:ext cx="536377" cy="589915"/>
          </a:xfrm>
          <a:prstGeom prst="rect">
            <a:avLst/>
          </a:prstGeom>
        </p:spPr>
        <p:txBody>
          <a:bodyPr lIns="0" tIns="0" rIns="0" bIns="0" rtlCol="0" anchor="t">
            <a:spAutoFit/>
          </a:bodyPr>
          <a:lstStyle/>
          <a:p>
            <a:pPr algn="ctr">
              <a:lnSpc>
                <a:spcPts val="4759"/>
              </a:lnSpc>
            </a:pPr>
            <a:r>
              <a:rPr lang="en-US" sz="3399">
                <a:solidFill>
                  <a:srgbClr val="2B2C30"/>
                </a:solidFill>
                <a:latin typeface="WenQuanYi"/>
              </a:rPr>
              <a:t>BB</a:t>
            </a:r>
          </a:p>
        </p:txBody>
      </p:sp>
      <p:sp>
        <p:nvSpPr>
          <p:cNvPr id="18" name="TextBox 18"/>
          <p:cNvSpPr txBox="1"/>
          <p:nvPr/>
        </p:nvSpPr>
        <p:spPr>
          <a:xfrm>
            <a:off x="14207660" y="3085140"/>
            <a:ext cx="2206958" cy="589845"/>
          </a:xfrm>
          <a:prstGeom prst="rect">
            <a:avLst/>
          </a:prstGeom>
        </p:spPr>
        <p:txBody>
          <a:bodyPr lIns="0" tIns="0" rIns="0" bIns="0" rtlCol="0" anchor="t">
            <a:spAutoFit/>
          </a:bodyPr>
          <a:lstStyle/>
          <a:p>
            <a:pPr algn="ctr">
              <a:lnSpc>
                <a:spcPts val="4759"/>
              </a:lnSpc>
            </a:pPr>
            <a:r>
              <a:rPr lang="en-US" sz="3399">
                <a:solidFill>
                  <a:srgbClr val="2B2C30"/>
                </a:solidFill>
                <a:latin typeface="WenQuanYi"/>
              </a:rPr>
              <a:t>AdaBoost</a:t>
            </a:r>
          </a:p>
        </p:txBody>
      </p:sp>
      <p:sp>
        <p:nvSpPr>
          <p:cNvPr id="19" name="TextBox 19"/>
          <p:cNvSpPr txBox="1"/>
          <p:nvPr/>
        </p:nvSpPr>
        <p:spPr>
          <a:xfrm>
            <a:off x="1544832" y="3085140"/>
            <a:ext cx="5349959" cy="589915"/>
          </a:xfrm>
          <a:prstGeom prst="rect">
            <a:avLst/>
          </a:prstGeom>
        </p:spPr>
        <p:txBody>
          <a:bodyPr lIns="0" tIns="0" rIns="0" bIns="0" rtlCol="0" anchor="t">
            <a:spAutoFit/>
          </a:bodyPr>
          <a:lstStyle/>
          <a:p>
            <a:pPr algn="ctr">
              <a:lnSpc>
                <a:spcPts val="4759"/>
              </a:lnSpc>
            </a:pPr>
            <a:r>
              <a:rPr lang="en-US" sz="3399">
                <a:solidFill>
                  <a:srgbClr val="2B2C30"/>
                </a:solidFill>
                <a:latin typeface="WenQuanYi"/>
              </a:rPr>
              <a:t>Balanced Random Forest</a:t>
            </a:r>
          </a:p>
        </p:txBody>
      </p:sp>
      <p:sp>
        <p:nvSpPr>
          <p:cNvPr id="20" name="TextBox 20"/>
          <p:cNvSpPr txBox="1"/>
          <p:nvPr/>
        </p:nvSpPr>
        <p:spPr>
          <a:xfrm>
            <a:off x="8961911" y="3085140"/>
            <a:ext cx="845046" cy="589915"/>
          </a:xfrm>
          <a:prstGeom prst="rect">
            <a:avLst/>
          </a:prstGeom>
        </p:spPr>
        <p:txBody>
          <a:bodyPr lIns="0" tIns="0" rIns="0" bIns="0" rtlCol="0" anchor="t">
            <a:spAutoFit/>
          </a:bodyPr>
          <a:lstStyle/>
          <a:p>
            <a:pPr algn="ctr">
              <a:lnSpc>
                <a:spcPts val="4759"/>
              </a:lnSpc>
            </a:pPr>
            <a:r>
              <a:rPr lang="en-US" sz="3399">
                <a:solidFill>
                  <a:srgbClr val="2B2C30"/>
                </a:solidFill>
                <a:latin typeface="WenQuanYi"/>
              </a:rPr>
              <a:t>SVM</a:t>
            </a:r>
          </a:p>
        </p:txBody>
      </p:sp>
      <p:sp>
        <p:nvSpPr>
          <p:cNvPr id="21" name="TextBox 21"/>
          <p:cNvSpPr txBox="1"/>
          <p:nvPr/>
        </p:nvSpPr>
        <p:spPr>
          <a:xfrm>
            <a:off x="470495" y="8540281"/>
            <a:ext cx="625227" cy="589915"/>
          </a:xfrm>
          <a:prstGeom prst="rect">
            <a:avLst/>
          </a:prstGeom>
        </p:spPr>
        <p:txBody>
          <a:bodyPr lIns="0" tIns="0" rIns="0" bIns="0" rtlCol="0" anchor="t">
            <a:spAutoFit/>
          </a:bodyPr>
          <a:lstStyle/>
          <a:p>
            <a:pPr algn="ctr">
              <a:lnSpc>
                <a:spcPts val="4759"/>
              </a:lnSpc>
            </a:pPr>
            <a:r>
              <a:rPr lang="en-US" sz="3399">
                <a:solidFill>
                  <a:srgbClr val="2B2C30"/>
                </a:solidFill>
                <a:latin typeface="WenQuanYi"/>
              </a:rPr>
              <a:t>RSI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5797336" y="585513"/>
            <a:ext cx="6191101" cy="1576069"/>
          </a:xfrm>
          <a:prstGeom prst="rect">
            <a:avLst/>
          </a:prstGeom>
        </p:spPr>
        <p:txBody>
          <a:bodyPr lIns="0" tIns="0" rIns="0" bIns="0" rtlCol="0" anchor="t">
            <a:spAutoFit/>
          </a:bodyPr>
          <a:lstStyle/>
          <a:p>
            <a:pPr algn="ctr">
              <a:lnSpc>
                <a:spcPts val="12880"/>
              </a:lnSpc>
            </a:pPr>
            <a:r>
              <a:rPr lang="en-US" sz="9200">
                <a:solidFill>
                  <a:srgbClr val="000000"/>
                </a:solidFill>
                <a:latin typeface="Public Sans Bold"/>
              </a:rPr>
              <a:t>Conclusion</a:t>
            </a:r>
          </a:p>
        </p:txBody>
      </p:sp>
      <p:sp>
        <p:nvSpPr>
          <p:cNvPr id="3" name="TextBox 3"/>
          <p:cNvSpPr txBox="1"/>
          <p:nvPr/>
        </p:nvSpPr>
        <p:spPr>
          <a:xfrm>
            <a:off x="1729041" y="2511918"/>
            <a:ext cx="14972705" cy="1976755"/>
          </a:xfrm>
          <a:prstGeom prst="rect">
            <a:avLst/>
          </a:prstGeom>
        </p:spPr>
        <p:txBody>
          <a:bodyPr lIns="0" tIns="0" rIns="0" bIns="0" rtlCol="0" anchor="t">
            <a:spAutoFit/>
          </a:bodyPr>
          <a:lstStyle/>
          <a:p>
            <a:pPr algn="ctr">
              <a:lnSpc>
                <a:spcPts val="3919"/>
              </a:lnSpc>
            </a:pPr>
            <a:r>
              <a:rPr lang="en-US" sz="2799">
                <a:solidFill>
                  <a:srgbClr val="000000"/>
                </a:solidFill>
                <a:latin typeface="Public Sans Bold"/>
              </a:rPr>
              <a:t>Conclusion based from the results and areas to improve and what can be done differently</a:t>
            </a:r>
          </a:p>
          <a:p>
            <a:pPr algn="ctr">
              <a:lnSpc>
                <a:spcPts val="3919"/>
              </a:lnSpc>
            </a:pPr>
            <a:endParaRPr lang="en-US" sz="2799">
              <a:solidFill>
                <a:srgbClr val="000000"/>
              </a:solidFill>
              <a:latin typeface="Public Sans Bold"/>
            </a:endParaRPr>
          </a:p>
          <a:p>
            <a:pPr algn="ctr">
              <a:lnSpc>
                <a:spcPts val="3919"/>
              </a:lnSpc>
            </a:pPr>
            <a:endParaRPr lang="en-US" sz="2799">
              <a:solidFill>
                <a:srgbClr val="000000"/>
              </a:solidFill>
              <a:latin typeface="Public Sans Bold"/>
            </a:endParaRPr>
          </a:p>
          <a:p>
            <a:pPr algn="ctr">
              <a:lnSpc>
                <a:spcPts val="3919"/>
              </a:lnSpc>
              <a:spcBef>
                <a:spcPct val="0"/>
              </a:spcBef>
            </a:pPr>
            <a:r>
              <a:rPr lang="en-US" sz="2799">
                <a:solidFill>
                  <a:srgbClr val="000000"/>
                </a:solidFill>
                <a:latin typeface="Public Sans Bold"/>
              </a:rPr>
              <a:t>Screenshot from backtesting module</a:t>
            </a:r>
          </a:p>
        </p:txBody>
      </p:sp>
      <p:sp>
        <p:nvSpPr>
          <p:cNvPr id="4" name="TextBox 4"/>
          <p:cNvSpPr txBox="1"/>
          <p:nvPr/>
        </p:nvSpPr>
        <p:spPr>
          <a:xfrm>
            <a:off x="14899240" y="8494219"/>
            <a:ext cx="1682491" cy="1057794"/>
          </a:xfrm>
          <a:prstGeom prst="rect">
            <a:avLst/>
          </a:prstGeom>
        </p:spPr>
        <p:txBody>
          <a:bodyPr lIns="0" tIns="0" rIns="0" bIns="0" rtlCol="0" anchor="t">
            <a:spAutoFit/>
          </a:bodyPr>
          <a:lstStyle/>
          <a:p>
            <a:pPr>
              <a:lnSpc>
                <a:spcPts val="2717"/>
              </a:lnSpc>
            </a:pPr>
            <a:r>
              <a:rPr lang="en-US" sz="2986" spc="14">
                <a:solidFill>
                  <a:srgbClr val="2B2C30"/>
                </a:solidFill>
                <a:latin typeface="Playfair Display"/>
              </a:rPr>
              <a:t>Fortune Algo Cookies</a:t>
            </a:r>
          </a:p>
        </p:txBody>
      </p:sp>
      <p:sp>
        <p:nvSpPr>
          <p:cNvPr id="5" name="Freeform 5"/>
          <p:cNvSpPr/>
          <p:nvPr/>
        </p:nvSpPr>
        <p:spPr>
          <a:xfrm>
            <a:off x="16701746" y="8616481"/>
            <a:ext cx="535737" cy="727544"/>
          </a:xfrm>
          <a:custGeom>
            <a:avLst/>
            <a:gdLst/>
            <a:ahLst/>
            <a:cxnLst/>
            <a:rect l="l" t="t" r="r" b="b"/>
            <a:pathLst>
              <a:path w="535737" h="727544">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6701746" y="8616481"/>
            <a:ext cx="535737" cy="727544"/>
          </a:xfrm>
          <a:custGeom>
            <a:avLst/>
            <a:gdLst/>
            <a:ahLst/>
            <a:cxnLst/>
            <a:rect l="l" t="t" r="r" b="b"/>
            <a:pathLst>
              <a:path w="535737" h="727544">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IN"/>
          </a:p>
        </p:txBody>
      </p:sp>
      <p:sp>
        <p:nvSpPr>
          <p:cNvPr id="4" name="Freeform 4"/>
          <p:cNvSpPr/>
          <p:nvPr/>
        </p:nvSpPr>
        <p:spPr>
          <a:xfrm>
            <a:off x="1028700" y="5970510"/>
            <a:ext cx="4394447" cy="4114800"/>
          </a:xfrm>
          <a:custGeom>
            <a:avLst/>
            <a:gdLst/>
            <a:ahLst/>
            <a:cxnLst/>
            <a:rect l="l" t="t" r="r" b="b"/>
            <a:pathLst>
              <a:path w="4394447" h="4114800">
                <a:moveTo>
                  <a:pt x="0" y="0"/>
                </a:moveTo>
                <a:lnTo>
                  <a:pt x="4394447" y="0"/>
                </a:lnTo>
                <a:lnTo>
                  <a:pt x="439444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TextBox 5"/>
          <p:cNvSpPr txBox="1"/>
          <p:nvPr/>
        </p:nvSpPr>
        <p:spPr>
          <a:xfrm>
            <a:off x="1006871" y="942975"/>
            <a:ext cx="16230600"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POSTMORTEM</a:t>
            </a:r>
          </a:p>
        </p:txBody>
      </p:sp>
      <p:grpSp>
        <p:nvGrpSpPr>
          <p:cNvPr id="6" name="Group 6"/>
          <p:cNvGrpSpPr/>
          <p:nvPr/>
        </p:nvGrpSpPr>
        <p:grpSpPr>
          <a:xfrm>
            <a:off x="997772" y="2312790"/>
            <a:ext cx="5146395" cy="1701800"/>
            <a:chOff x="0" y="0"/>
            <a:chExt cx="6861860" cy="2269067"/>
          </a:xfrm>
        </p:grpSpPr>
        <p:sp>
          <p:nvSpPr>
            <p:cNvPr id="7" name="TextBox 7"/>
            <p:cNvSpPr txBox="1"/>
            <p:nvPr/>
          </p:nvSpPr>
          <p:spPr>
            <a:xfrm>
              <a:off x="0" y="-66675"/>
              <a:ext cx="6861860" cy="632249"/>
            </a:xfrm>
            <a:prstGeom prst="rect">
              <a:avLst/>
            </a:prstGeom>
          </p:spPr>
          <p:txBody>
            <a:bodyPr lIns="0" tIns="0" rIns="0" bIns="0" rtlCol="0" anchor="t">
              <a:spAutoFit/>
            </a:bodyPr>
            <a:lstStyle/>
            <a:p>
              <a:pPr>
                <a:lnSpc>
                  <a:spcPts val="3919"/>
                </a:lnSpc>
              </a:pPr>
              <a:r>
                <a:rPr lang="en-US" sz="2799">
                  <a:solidFill>
                    <a:srgbClr val="2B2C30"/>
                  </a:solidFill>
                  <a:latin typeface="Public Sans Bold"/>
                </a:rPr>
                <a:t>Difficulties</a:t>
              </a:r>
            </a:p>
          </p:txBody>
        </p:sp>
        <p:sp>
          <p:nvSpPr>
            <p:cNvPr id="8" name="TextBox 8"/>
            <p:cNvSpPr txBox="1"/>
            <p:nvPr/>
          </p:nvSpPr>
          <p:spPr>
            <a:xfrm>
              <a:off x="0" y="724324"/>
              <a:ext cx="6861860" cy="1544743"/>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2B2C30"/>
                  </a:solidFill>
                  <a:latin typeface="Public Sans"/>
                </a:rPr>
                <a:t>Constraints of using freely accessible data limited the choices of data sources. </a:t>
              </a:r>
            </a:p>
          </p:txBody>
        </p:sp>
      </p:grpSp>
      <p:grpSp>
        <p:nvGrpSpPr>
          <p:cNvPr id="9" name="Group 9"/>
          <p:cNvGrpSpPr/>
          <p:nvPr/>
        </p:nvGrpSpPr>
        <p:grpSpPr>
          <a:xfrm>
            <a:off x="6553742" y="2312790"/>
            <a:ext cx="5146395" cy="4434617"/>
            <a:chOff x="0" y="0"/>
            <a:chExt cx="6861860" cy="5912823"/>
          </a:xfrm>
        </p:grpSpPr>
        <p:sp>
          <p:nvSpPr>
            <p:cNvPr id="10" name="TextBox 10"/>
            <p:cNvSpPr txBox="1"/>
            <p:nvPr/>
          </p:nvSpPr>
          <p:spPr>
            <a:xfrm>
              <a:off x="0" y="-66675"/>
              <a:ext cx="6861860" cy="632249"/>
            </a:xfrm>
            <a:prstGeom prst="rect">
              <a:avLst/>
            </a:prstGeom>
          </p:spPr>
          <p:txBody>
            <a:bodyPr lIns="0" tIns="0" rIns="0" bIns="0" rtlCol="0" anchor="t">
              <a:spAutoFit/>
            </a:bodyPr>
            <a:lstStyle/>
            <a:p>
              <a:pPr>
                <a:lnSpc>
                  <a:spcPts val="3919"/>
                </a:lnSpc>
              </a:pPr>
              <a:r>
                <a:rPr lang="en-US" sz="2799">
                  <a:solidFill>
                    <a:srgbClr val="2B2C30"/>
                  </a:solidFill>
                  <a:latin typeface="Public Sans Bold"/>
                </a:rPr>
                <a:t>Additional problems</a:t>
              </a:r>
            </a:p>
          </p:txBody>
        </p:sp>
        <p:sp>
          <p:nvSpPr>
            <p:cNvPr id="11" name="TextBox 11"/>
            <p:cNvSpPr txBox="1"/>
            <p:nvPr/>
          </p:nvSpPr>
          <p:spPr>
            <a:xfrm>
              <a:off x="0" y="724324"/>
              <a:ext cx="6861860" cy="5188499"/>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2B2C30"/>
                  </a:solidFill>
                  <a:latin typeface="Public Sans"/>
                </a:rPr>
                <a:t>Integration issues</a:t>
              </a:r>
            </a:p>
            <a:p>
              <a:pPr marL="949959" lvl="2" indent="-316653">
                <a:lnSpc>
                  <a:spcPts val="3079"/>
                </a:lnSpc>
                <a:buFont typeface="Arial"/>
                <a:buChar char="⚬"/>
              </a:pPr>
              <a:r>
                <a:rPr lang="en-US" sz="2199">
                  <a:solidFill>
                    <a:srgbClr val="2B2C30"/>
                  </a:solidFill>
                  <a:latin typeface="Public Sans"/>
                </a:rPr>
                <a:t>Many hours were spent trying to solve issues with the DMAC Backtesting module due to a number of internal library incompatibilities with Finta. Thankfully work-arounds were found.</a:t>
              </a:r>
            </a:p>
            <a:p>
              <a:pPr marL="1424938" lvl="3" indent="-356235">
                <a:lnSpc>
                  <a:spcPts val="3079"/>
                </a:lnSpc>
                <a:buFont typeface="Arial"/>
                <a:buChar char="￭"/>
              </a:pPr>
              <a:r>
                <a:rPr lang="en-US" sz="2199">
                  <a:solidFill>
                    <a:srgbClr val="2B2C30"/>
                  </a:solidFill>
                  <a:latin typeface="Public Sans"/>
                </a:rPr>
                <a:t>https://github.com/peerchemist/finta/issues/102</a:t>
              </a:r>
            </a:p>
          </p:txBody>
        </p:sp>
      </p:grpSp>
      <p:grpSp>
        <p:nvGrpSpPr>
          <p:cNvPr id="12" name="Group 12"/>
          <p:cNvGrpSpPr/>
          <p:nvPr/>
        </p:nvGrpSpPr>
        <p:grpSpPr>
          <a:xfrm>
            <a:off x="12112905" y="2312790"/>
            <a:ext cx="5146395" cy="3653739"/>
            <a:chOff x="0" y="0"/>
            <a:chExt cx="6861860" cy="4871652"/>
          </a:xfrm>
        </p:grpSpPr>
        <p:sp>
          <p:nvSpPr>
            <p:cNvPr id="13" name="TextBox 13"/>
            <p:cNvSpPr txBox="1"/>
            <p:nvPr/>
          </p:nvSpPr>
          <p:spPr>
            <a:xfrm>
              <a:off x="0" y="-66675"/>
              <a:ext cx="6861860" cy="632249"/>
            </a:xfrm>
            <a:prstGeom prst="rect">
              <a:avLst/>
            </a:prstGeom>
          </p:spPr>
          <p:txBody>
            <a:bodyPr lIns="0" tIns="0" rIns="0" bIns="0" rtlCol="0" anchor="t">
              <a:spAutoFit/>
            </a:bodyPr>
            <a:lstStyle/>
            <a:p>
              <a:pPr>
                <a:lnSpc>
                  <a:spcPts val="3919"/>
                </a:lnSpc>
              </a:pPr>
              <a:r>
                <a:rPr lang="en-US" sz="2799">
                  <a:solidFill>
                    <a:srgbClr val="2B2C30"/>
                  </a:solidFill>
                  <a:latin typeface="Public Sans Bold"/>
                </a:rPr>
                <a:t>Potential Solution</a:t>
              </a:r>
            </a:p>
          </p:txBody>
        </p:sp>
        <p:sp>
          <p:nvSpPr>
            <p:cNvPr id="14" name="TextBox 14"/>
            <p:cNvSpPr txBox="1"/>
            <p:nvPr/>
          </p:nvSpPr>
          <p:spPr>
            <a:xfrm>
              <a:off x="0" y="724324"/>
              <a:ext cx="6861860" cy="4147328"/>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2B2C30"/>
                  </a:solidFill>
                  <a:latin typeface="Public Sans"/>
                </a:rPr>
                <a:t>A reasonable budget to allow access to premium historical data such as sentiment analysis, news, and other external factors could have provided a range of diverse and interesting perspectives to incorporate into our machine learning models.</a:t>
              </a:r>
            </a:p>
          </p:txBody>
        </p:sp>
      </p:grpSp>
      <p:sp>
        <p:nvSpPr>
          <p:cNvPr id="15" name="TextBox 15"/>
          <p:cNvSpPr txBox="1"/>
          <p:nvPr/>
        </p:nvSpPr>
        <p:spPr>
          <a:xfrm>
            <a:off x="14899240" y="8494219"/>
            <a:ext cx="1682491" cy="1057794"/>
          </a:xfrm>
          <a:prstGeom prst="rect">
            <a:avLst/>
          </a:prstGeom>
        </p:spPr>
        <p:txBody>
          <a:bodyPr lIns="0" tIns="0" rIns="0" bIns="0" rtlCol="0" anchor="t">
            <a:spAutoFit/>
          </a:bodyPr>
          <a:lstStyle/>
          <a:p>
            <a:pPr>
              <a:lnSpc>
                <a:spcPts val="2717"/>
              </a:lnSpc>
            </a:pPr>
            <a:r>
              <a:rPr lang="en-US" sz="2986" spc="14">
                <a:solidFill>
                  <a:srgbClr val="2B2C30"/>
                </a:solidFill>
                <a:latin typeface="Playfair Display"/>
              </a:rPr>
              <a:t>Fortune Algo Cookies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7259300" y="9258300"/>
            <a:ext cx="535737" cy="727544"/>
          </a:xfrm>
          <a:custGeom>
            <a:avLst/>
            <a:gdLst/>
            <a:ahLst/>
            <a:cxnLst/>
            <a:rect l="l" t="t" r="r" b="b"/>
            <a:pathLst>
              <a:path w="535737" h="727544">
                <a:moveTo>
                  <a:pt x="0" y="0"/>
                </a:moveTo>
                <a:lnTo>
                  <a:pt x="535737" y="0"/>
                </a:lnTo>
                <a:lnTo>
                  <a:pt x="535737"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1028700" y="220289"/>
            <a:ext cx="16230589" cy="1310473"/>
          </a:xfrm>
          <a:prstGeom prst="rect">
            <a:avLst/>
          </a:prstGeom>
        </p:spPr>
        <p:txBody>
          <a:bodyPr lIns="0" tIns="0" rIns="0" bIns="0" rtlCol="0" anchor="t">
            <a:spAutoFit/>
          </a:bodyPr>
          <a:lstStyle/>
          <a:p>
            <a:pPr>
              <a:lnSpc>
                <a:spcPts val="5200"/>
              </a:lnSpc>
            </a:pPr>
            <a:r>
              <a:rPr lang="en-US" sz="3714" spc="843">
                <a:solidFill>
                  <a:srgbClr val="2B2C30"/>
                </a:solidFill>
                <a:latin typeface="Public Sans Bold"/>
              </a:rPr>
              <a:t>BACKTESTING</a:t>
            </a:r>
          </a:p>
          <a:p>
            <a:pPr>
              <a:lnSpc>
                <a:spcPts val="5200"/>
              </a:lnSpc>
              <a:spcBef>
                <a:spcPct val="0"/>
              </a:spcBef>
            </a:pPr>
            <a:endParaRPr lang="en-US" sz="3714" spc="843">
              <a:solidFill>
                <a:srgbClr val="2B2C30"/>
              </a:solidFill>
              <a:latin typeface="Public Sans Bold"/>
            </a:endParaRPr>
          </a:p>
        </p:txBody>
      </p:sp>
      <p:sp>
        <p:nvSpPr>
          <p:cNvPr id="4" name="AutoShape 4"/>
          <p:cNvSpPr/>
          <p:nvPr/>
        </p:nvSpPr>
        <p:spPr>
          <a:xfrm flipV="1">
            <a:off x="1028728" y="1033462"/>
            <a:ext cx="16230594" cy="38509"/>
          </a:xfrm>
          <a:prstGeom prst="line">
            <a:avLst/>
          </a:prstGeom>
          <a:ln w="9525" cap="flat">
            <a:solidFill>
              <a:srgbClr val="2B2C30"/>
            </a:solidFill>
            <a:prstDash val="solid"/>
            <a:headEnd type="none" w="sm" len="sm"/>
            <a:tailEnd type="none" w="sm" len="sm"/>
          </a:ln>
        </p:spPr>
        <p:txBody>
          <a:bodyPr/>
          <a:lstStyle/>
          <a:p>
            <a:endParaRPr lang="en-IN"/>
          </a:p>
        </p:txBody>
      </p:sp>
      <p:sp>
        <p:nvSpPr>
          <p:cNvPr id="5" name="Freeform 5"/>
          <p:cNvSpPr/>
          <p:nvPr/>
        </p:nvSpPr>
        <p:spPr>
          <a:xfrm>
            <a:off x="6047211" y="2198003"/>
            <a:ext cx="4889514" cy="3831553"/>
          </a:xfrm>
          <a:custGeom>
            <a:avLst/>
            <a:gdLst/>
            <a:ahLst/>
            <a:cxnLst/>
            <a:rect l="l" t="t" r="r" b="b"/>
            <a:pathLst>
              <a:path w="4889514" h="3831553">
                <a:moveTo>
                  <a:pt x="0" y="0"/>
                </a:moveTo>
                <a:lnTo>
                  <a:pt x="4889514" y="0"/>
                </a:lnTo>
                <a:lnTo>
                  <a:pt x="4889514" y="3831552"/>
                </a:lnTo>
                <a:lnTo>
                  <a:pt x="0" y="3831552"/>
                </a:lnTo>
                <a:lnTo>
                  <a:pt x="0" y="0"/>
                </a:lnTo>
                <a:close/>
              </a:path>
            </a:pathLst>
          </a:custGeom>
          <a:blipFill>
            <a:blip r:embed="rId4"/>
            <a:stretch>
              <a:fillRect l="-170"/>
            </a:stretch>
          </a:blipFill>
        </p:spPr>
        <p:txBody>
          <a:bodyPr/>
          <a:lstStyle/>
          <a:p>
            <a:endParaRPr lang="en-IN"/>
          </a:p>
        </p:txBody>
      </p:sp>
      <p:sp>
        <p:nvSpPr>
          <p:cNvPr id="6" name="Freeform 6"/>
          <p:cNvSpPr/>
          <p:nvPr/>
        </p:nvSpPr>
        <p:spPr>
          <a:xfrm>
            <a:off x="13652162" y="2264408"/>
            <a:ext cx="4553074" cy="3491575"/>
          </a:xfrm>
          <a:custGeom>
            <a:avLst/>
            <a:gdLst/>
            <a:ahLst/>
            <a:cxnLst/>
            <a:rect l="l" t="t" r="r" b="b"/>
            <a:pathLst>
              <a:path w="4553074" h="3491575">
                <a:moveTo>
                  <a:pt x="0" y="0"/>
                </a:moveTo>
                <a:lnTo>
                  <a:pt x="4553074" y="0"/>
                </a:lnTo>
                <a:lnTo>
                  <a:pt x="4553074" y="3491575"/>
                </a:lnTo>
                <a:lnTo>
                  <a:pt x="0" y="3491575"/>
                </a:lnTo>
                <a:lnTo>
                  <a:pt x="0" y="0"/>
                </a:lnTo>
                <a:close/>
              </a:path>
            </a:pathLst>
          </a:custGeom>
          <a:blipFill>
            <a:blip r:embed="rId5"/>
            <a:stretch>
              <a:fillRect l="-1004" r="-1004"/>
            </a:stretch>
          </a:blipFill>
        </p:spPr>
        <p:txBody>
          <a:bodyPr/>
          <a:lstStyle/>
          <a:p>
            <a:endParaRPr lang="en-IN"/>
          </a:p>
        </p:txBody>
      </p:sp>
      <p:sp>
        <p:nvSpPr>
          <p:cNvPr id="7" name="Freeform 7"/>
          <p:cNvSpPr/>
          <p:nvPr/>
        </p:nvSpPr>
        <p:spPr>
          <a:xfrm>
            <a:off x="6047211" y="6136818"/>
            <a:ext cx="7751491" cy="3849026"/>
          </a:xfrm>
          <a:custGeom>
            <a:avLst/>
            <a:gdLst/>
            <a:ahLst/>
            <a:cxnLst/>
            <a:rect l="l" t="t" r="r" b="b"/>
            <a:pathLst>
              <a:path w="7751491" h="3849026">
                <a:moveTo>
                  <a:pt x="0" y="0"/>
                </a:moveTo>
                <a:lnTo>
                  <a:pt x="7751492" y="0"/>
                </a:lnTo>
                <a:lnTo>
                  <a:pt x="7751492" y="3849026"/>
                </a:lnTo>
                <a:lnTo>
                  <a:pt x="0" y="3849026"/>
                </a:lnTo>
                <a:lnTo>
                  <a:pt x="0" y="0"/>
                </a:lnTo>
                <a:close/>
              </a:path>
            </a:pathLst>
          </a:custGeom>
          <a:blipFill>
            <a:blip r:embed="rId6"/>
            <a:stretch>
              <a:fillRect l="-52226" r="-4697" b="-3085"/>
            </a:stretch>
          </a:blipFill>
        </p:spPr>
        <p:txBody>
          <a:bodyPr/>
          <a:lstStyle/>
          <a:p>
            <a:endParaRPr lang="en-IN"/>
          </a:p>
        </p:txBody>
      </p:sp>
      <p:sp>
        <p:nvSpPr>
          <p:cNvPr id="8" name="TextBox 8"/>
          <p:cNvSpPr txBox="1"/>
          <p:nvPr/>
        </p:nvSpPr>
        <p:spPr>
          <a:xfrm>
            <a:off x="845906" y="2207258"/>
            <a:ext cx="4856673" cy="7392292"/>
          </a:xfrm>
          <a:prstGeom prst="rect">
            <a:avLst/>
          </a:prstGeom>
        </p:spPr>
        <p:txBody>
          <a:bodyPr lIns="0" tIns="0" rIns="0" bIns="0" rtlCol="0" anchor="t">
            <a:spAutoFit/>
          </a:bodyPr>
          <a:lstStyle/>
          <a:p>
            <a:pPr marL="452663" lvl="1" indent="-226331">
              <a:lnSpc>
                <a:spcPts val="2935"/>
              </a:lnSpc>
              <a:buFont typeface="Arial"/>
              <a:buChar char="•"/>
            </a:pPr>
            <a:r>
              <a:rPr lang="en-US" sz="2096">
                <a:solidFill>
                  <a:srgbClr val="2B2C30"/>
                </a:solidFill>
                <a:latin typeface="Public Sans"/>
              </a:rPr>
              <a:t>Simulations were run across a range of performance metrics on the DMAC and RSI algorithms, in order to fine tune the parameters (e.g., window sizes, upper / lower bands) for those trading algorithms.  </a:t>
            </a:r>
          </a:p>
          <a:p>
            <a:pPr>
              <a:lnSpc>
                <a:spcPts val="2935"/>
              </a:lnSpc>
            </a:pPr>
            <a:endParaRPr lang="en-US" sz="2096">
              <a:solidFill>
                <a:srgbClr val="2B2C30"/>
              </a:solidFill>
              <a:latin typeface="Public Sans"/>
            </a:endParaRPr>
          </a:p>
          <a:p>
            <a:pPr marL="452663" lvl="1" indent="-226331">
              <a:lnSpc>
                <a:spcPts val="2935"/>
              </a:lnSpc>
              <a:buFont typeface="Arial"/>
              <a:buChar char="•"/>
            </a:pPr>
            <a:r>
              <a:rPr lang="en-US" sz="2096">
                <a:solidFill>
                  <a:srgbClr val="2B2C30"/>
                </a:solidFill>
                <a:latin typeface="Public Sans"/>
              </a:rPr>
              <a:t>Optimize function was especially useful to run ranges of simulations with multiple parameters from which heat maps were plotted showing the optimal results (see figures), being how we derived our final settings. </a:t>
            </a:r>
          </a:p>
          <a:p>
            <a:pPr>
              <a:lnSpc>
                <a:spcPts val="2935"/>
              </a:lnSpc>
            </a:pPr>
            <a:endParaRPr lang="en-US" sz="2096">
              <a:solidFill>
                <a:srgbClr val="2B2C30"/>
              </a:solidFill>
              <a:latin typeface="Public Sans"/>
            </a:endParaRPr>
          </a:p>
          <a:p>
            <a:pPr marL="452663" lvl="1" indent="-226331">
              <a:lnSpc>
                <a:spcPts val="2935"/>
              </a:lnSpc>
              <a:spcBef>
                <a:spcPct val="0"/>
              </a:spcBef>
              <a:buFont typeface="Arial"/>
              <a:buChar char="•"/>
            </a:pPr>
            <a:r>
              <a:rPr lang="en-US" sz="2096">
                <a:solidFill>
                  <a:srgbClr val="2B2C30"/>
                </a:solidFill>
                <a:latin typeface="Public Sans"/>
              </a:rPr>
              <a:t>Back-tested various combinations of the ML parameters manually by inspecting the status reports.</a:t>
            </a:r>
          </a:p>
          <a:p>
            <a:pPr>
              <a:lnSpc>
                <a:spcPts val="2935"/>
              </a:lnSpc>
              <a:spcBef>
                <a:spcPct val="0"/>
              </a:spcBef>
            </a:pPr>
            <a:endParaRPr lang="en-US" sz="2096">
              <a:solidFill>
                <a:srgbClr val="2B2C30"/>
              </a:solidFill>
              <a:latin typeface="Public Sans"/>
            </a:endParaRPr>
          </a:p>
        </p:txBody>
      </p:sp>
      <p:sp>
        <p:nvSpPr>
          <p:cNvPr id="9" name="TextBox 9"/>
          <p:cNvSpPr txBox="1"/>
          <p:nvPr/>
        </p:nvSpPr>
        <p:spPr>
          <a:xfrm>
            <a:off x="15576809" y="9048491"/>
            <a:ext cx="1682491" cy="1057794"/>
          </a:xfrm>
          <a:prstGeom prst="rect">
            <a:avLst/>
          </a:prstGeom>
        </p:spPr>
        <p:txBody>
          <a:bodyPr lIns="0" tIns="0" rIns="0" bIns="0" rtlCol="0" anchor="t">
            <a:spAutoFit/>
          </a:bodyPr>
          <a:lstStyle/>
          <a:p>
            <a:pPr>
              <a:lnSpc>
                <a:spcPts val="2717"/>
              </a:lnSpc>
            </a:pPr>
            <a:r>
              <a:rPr lang="en-US" sz="2986" spc="14">
                <a:solidFill>
                  <a:srgbClr val="2B2C30"/>
                </a:solidFill>
                <a:latin typeface="Playfair Display"/>
              </a:rPr>
              <a:t>Fortune Algo Cookies</a:t>
            </a:r>
          </a:p>
        </p:txBody>
      </p:sp>
      <p:sp>
        <p:nvSpPr>
          <p:cNvPr id="10" name="TextBox 10"/>
          <p:cNvSpPr txBox="1"/>
          <p:nvPr/>
        </p:nvSpPr>
        <p:spPr>
          <a:xfrm>
            <a:off x="1564453" y="1014821"/>
            <a:ext cx="15694868" cy="782148"/>
          </a:xfrm>
          <a:prstGeom prst="rect">
            <a:avLst/>
          </a:prstGeom>
        </p:spPr>
        <p:txBody>
          <a:bodyPr lIns="0" tIns="0" rIns="0" bIns="0" rtlCol="0" anchor="t">
            <a:spAutoFit/>
          </a:bodyPr>
          <a:lstStyle/>
          <a:p>
            <a:pPr>
              <a:lnSpc>
                <a:spcPts val="3080"/>
              </a:lnSpc>
              <a:spcBef>
                <a:spcPct val="0"/>
              </a:spcBef>
            </a:pPr>
            <a:r>
              <a:rPr lang="en-US" sz="2200" dirty="0">
                <a:solidFill>
                  <a:srgbClr val="2B2C30"/>
                </a:solidFill>
                <a:latin typeface="Public Sans Italics"/>
              </a:rPr>
              <a:t>Back testing is a vital tool in the development of trading algorithms, which provides a risk-free way of evaluating the potential success of a strategy through simulations across a set of trading rules.</a:t>
            </a:r>
            <a:r>
              <a:rPr lang="en-US" sz="2200" dirty="0">
                <a:solidFill>
                  <a:srgbClr val="2B2C30"/>
                </a:solidFill>
                <a:latin typeface="Public Sans"/>
              </a:rPr>
              <a:t> </a:t>
            </a:r>
          </a:p>
        </p:txBody>
      </p:sp>
      <p:sp>
        <p:nvSpPr>
          <p:cNvPr id="11" name="TextBox 11"/>
          <p:cNvSpPr txBox="1"/>
          <p:nvPr/>
        </p:nvSpPr>
        <p:spPr>
          <a:xfrm>
            <a:off x="1216272" y="9639254"/>
            <a:ext cx="4405312" cy="281024"/>
          </a:xfrm>
          <a:prstGeom prst="rect">
            <a:avLst/>
          </a:prstGeom>
        </p:spPr>
        <p:txBody>
          <a:bodyPr lIns="0" tIns="0" rIns="0" bIns="0" rtlCol="0" anchor="t">
            <a:spAutoFit/>
          </a:bodyPr>
          <a:lstStyle/>
          <a:p>
            <a:pPr algn="ctr">
              <a:lnSpc>
                <a:spcPts val="2360"/>
              </a:lnSpc>
              <a:spcBef>
                <a:spcPct val="0"/>
              </a:spcBef>
            </a:pPr>
            <a:r>
              <a:rPr lang="en-US" sz="1686" spc="8">
                <a:solidFill>
                  <a:srgbClr val="2B2C30"/>
                </a:solidFill>
                <a:latin typeface="Courier New OS"/>
              </a:rPr>
              <a:t>* github.com/kernc/backtesting.py </a:t>
            </a:r>
          </a:p>
        </p:txBody>
      </p:sp>
      <p:sp>
        <p:nvSpPr>
          <p:cNvPr id="12" name="TextBox 12"/>
          <p:cNvSpPr txBox="1"/>
          <p:nvPr/>
        </p:nvSpPr>
        <p:spPr>
          <a:xfrm>
            <a:off x="10936725" y="2731941"/>
            <a:ext cx="2795657" cy="540384"/>
          </a:xfrm>
          <a:prstGeom prst="rect">
            <a:avLst/>
          </a:prstGeom>
        </p:spPr>
        <p:txBody>
          <a:bodyPr lIns="0" tIns="0" rIns="0" bIns="0" rtlCol="0" anchor="t">
            <a:spAutoFit/>
          </a:bodyPr>
          <a:lstStyle/>
          <a:p>
            <a:pPr algn="ctr">
              <a:lnSpc>
                <a:spcPts val="2240"/>
              </a:lnSpc>
            </a:pPr>
            <a:r>
              <a:rPr lang="en-US" sz="1600">
                <a:solidFill>
                  <a:srgbClr val="2B2C30"/>
                </a:solidFill>
                <a:latin typeface="Canva Sans Bold"/>
              </a:rPr>
              <a:t>DMAC  Backtest Heatmap</a:t>
            </a:r>
          </a:p>
          <a:p>
            <a:pPr algn="ctr">
              <a:lnSpc>
                <a:spcPts val="2240"/>
              </a:lnSpc>
            </a:pPr>
            <a:r>
              <a:rPr lang="en-US" sz="1600">
                <a:solidFill>
                  <a:srgbClr val="2B2C30"/>
                </a:solidFill>
                <a:latin typeface="Canva Sans"/>
              </a:rPr>
              <a:t>Windows x=long, y=short </a:t>
            </a:r>
          </a:p>
        </p:txBody>
      </p:sp>
      <p:sp>
        <p:nvSpPr>
          <p:cNvPr id="13" name="TextBox 13"/>
          <p:cNvSpPr txBox="1"/>
          <p:nvPr/>
        </p:nvSpPr>
        <p:spPr>
          <a:xfrm>
            <a:off x="11005712" y="4603116"/>
            <a:ext cx="2646450" cy="540384"/>
          </a:xfrm>
          <a:prstGeom prst="rect">
            <a:avLst/>
          </a:prstGeom>
        </p:spPr>
        <p:txBody>
          <a:bodyPr lIns="0" tIns="0" rIns="0" bIns="0" rtlCol="0" anchor="t">
            <a:spAutoFit/>
          </a:bodyPr>
          <a:lstStyle/>
          <a:p>
            <a:pPr algn="ctr">
              <a:lnSpc>
                <a:spcPts val="2240"/>
              </a:lnSpc>
            </a:pPr>
            <a:r>
              <a:rPr lang="en-US" sz="1600">
                <a:solidFill>
                  <a:srgbClr val="2B2C30"/>
                </a:solidFill>
                <a:latin typeface="Canva Sans Bold"/>
              </a:rPr>
              <a:t>RSI Backtest Heatmap</a:t>
            </a:r>
          </a:p>
          <a:p>
            <a:pPr algn="ctr">
              <a:lnSpc>
                <a:spcPts val="2240"/>
              </a:lnSpc>
            </a:pPr>
            <a:r>
              <a:rPr lang="en-US" sz="1600">
                <a:solidFill>
                  <a:srgbClr val="2B2C30"/>
                </a:solidFill>
                <a:latin typeface="Canva Sans"/>
              </a:rPr>
              <a:t>Bands x=lower, y=upper </a:t>
            </a:r>
          </a:p>
        </p:txBody>
      </p:sp>
      <p:grpSp>
        <p:nvGrpSpPr>
          <p:cNvPr id="14" name="Group 14"/>
          <p:cNvGrpSpPr/>
          <p:nvPr/>
        </p:nvGrpSpPr>
        <p:grpSpPr>
          <a:xfrm>
            <a:off x="14244870" y="6489408"/>
            <a:ext cx="3711407" cy="1268031"/>
            <a:chOff x="0" y="0"/>
            <a:chExt cx="4948542" cy="1690708"/>
          </a:xfrm>
        </p:grpSpPr>
        <p:sp>
          <p:nvSpPr>
            <p:cNvPr id="15" name="TextBox 15"/>
            <p:cNvSpPr txBox="1"/>
            <p:nvPr/>
          </p:nvSpPr>
          <p:spPr>
            <a:xfrm>
              <a:off x="2957299" y="556429"/>
              <a:ext cx="1940322" cy="1079287"/>
            </a:xfrm>
            <a:prstGeom prst="rect">
              <a:avLst/>
            </a:prstGeom>
          </p:spPr>
          <p:txBody>
            <a:bodyPr lIns="0" tIns="0" rIns="0" bIns="0" rtlCol="0" anchor="t">
              <a:spAutoFit/>
            </a:bodyPr>
            <a:lstStyle/>
            <a:p>
              <a:pPr algn="ctr">
                <a:lnSpc>
                  <a:spcPts val="2240"/>
                </a:lnSpc>
              </a:pPr>
              <a:r>
                <a:rPr lang="en-US" sz="1600">
                  <a:solidFill>
                    <a:srgbClr val="2B2C30"/>
                  </a:solidFill>
                  <a:latin typeface="Canva Sans"/>
                </a:rPr>
                <a:t>Right:</a:t>
              </a:r>
            </a:p>
            <a:p>
              <a:pPr algn="ctr">
                <a:lnSpc>
                  <a:spcPts val="2240"/>
                </a:lnSpc>
              </a:pPr>
              <a:r>
                <a:rPr lang="en-US" sz="1600">
                  <a:solidFill>
                    <a:srgbClr val="2B2C30"/>
                  </a:solidFill>
                  <a:latin typeface="Canva Sans"/>
                </a:rPr>
                <a:t>x=upper band</a:t>
              </a:r>
            </a:p>
            <a:p>
              <a:pPr algn="ctr">
                <a:lnSpc>
                  <a:spcPts val="2240"/>
                </a:lnSpc>
              </a:pPr>
              <a:r>
                <a:rPr lang="en-US" sz="1600">
                  <a:solidFill>
                    <a:srgbClr val="2B2C30"/>
                  </a:solidFill>
                  <a:latin typeface="Canva Sans"/>
                </a:rPr>
                <a:t>y=RSI window, </a:t>
              </a:r>
            </a:p>
          </p:txBody>
        </p:sp>
        <p:sp>
          <p:nvSpPr>
            <p:cNvPr id="16" name="TextBox 16"/>
            <p:cNvSpPr txBox="1"/>
            <p:nvPr/>
          </p:nvSpPr>
          <p:spPr>
            <a:xfrm>
              <a:off x="420199" y="-28575"/>
              <a:ext cx="4528344" cy="342687"/>
            </a:xfrm>
            <a:prstGeom prst="rect">
              <a:avLst/>
            </a:prstGeom>
          </p:spPr>
          <p:txBody>
            <a:bodyPr lIns="0" tIns="0" rIns="0" bIns="0" rtlCol="0" anchor="t">
              <a:spAutoFit/>
            </a:bodyPr>
            <a:lstStyle/>
            <a:p>
              <a:pPr algn="ctr">
                <a:lnSpc>
                  <a:spcPts val="2240"/>
                </a:lnSpc>
              </a:pPr>
              <a:r>
                <a:rPr lang="en-US" sz="1600">
                  <a:solidFill>
                    <a:srgbClr val="2B2C30"/>
                  </a:solidFill>
                  <a:latin typeface="Canva Sans Bold"/>
                </a:rPr>
                <a:t>Additional RSI Backtest Heatmaps</a:t>
              </a:r>
            </a:p>
          </p:txBody>
        </p:sp>
        <p:sp>
          <p:nvSpPr>
            <p:cNvPr id="17" name="TextBox 17"/>
            <p:cNvSpPr txBox="1"/>
            <p:nvPr/>
          </p:nvSpPr>
          <p:spPr>
            <a:xfrm>
              <a:off x="0" y="501437"/>
              <a:ext cx="2095103" cy="1189271"/>
            </a:xfrm>
            <a:prstGeom prst="rect">
              <a:avLst/>
            </a:prstGeom>
          </p:spPr>
          <p:txBody>
            <a:bodyPr lIns="0" tIns="0" rIns="0" bIns="0" rtlCol="0" anchor="t">
              <a:spAutoFit/>
            </a:bodyPr>
            <a:lstStyle/>
            <a:p>
              <a:pPr algn="ctr">
                <a:lnSpc>
                  <a:spcPts val="2418"/>
                </a:lnSpc>
              </a:pPr>
              <a:r>
                <a:rPr lang="en-US" sz="1727">
                  <a:solidFill>
                    <a:srgbClr val="2B2C30"/>
                  </a:solidFill>
                  <a:latin typeface="Canva Sans"/>
                </a:rPr>
                <a:t>Left:</a:t>
              </a:r>
            </a:p>
            <a:p>
              <a:pPr algn="ctr">
                <a:lnSpc>
                  <a:spcPts val="2418"/>
                </a:lnSpc>
              </a:pPr>
              <a:r>
                <a:rPr lang="en-US" sz="1727">
                  <a:solidFill>
                    <a:srgbClr val="2B2C30"/>
                  </a:solidFill>
                  <a:latin typeface="Canva Sans"/>
                </a:rPr>
                <a:t>x=lower band</a:t>
              </a:r>
            </a:p>
            <a:p>
              <a:pPr algn="ctr">
                <a:lnSpc>
                  <a:spcPts val="2418"/>
                </a:lnSpc>
              </a:pPr>
              <a:r>
                <a:rPr lang="en-US" sz="1727">
                  <a:solidFill>
                    <a:srgbClr val="2B2C30"/>
                  </a:solidFill>
                  <a:latin typeface="Canva Sans"/>
                </a:rPr>
                <a:t>y=RSI window, </a:t>
              </a:r>
            </a:p>
          </p:txBody>
        </p:sp>
      </p:grpSp>
      <p:sp>
        <p:nvSpPr>
          <p:cNvPr id="18" name="AutoShape 18"/>
          <p:cNvSpPr/>
          <p:nvPr/>
        </p:nvSpPr>
        <p:spPr>
          <a:xfrm flipH="1">
            <a:off x="10936725" y="3272325"/>
            <a:ext cx="1071854" cy="841455"/>
          </a:xfrm>
          <a:prstGeom prst="line">
            <a:avLst/>
          </a:prstGeom>
          <a:ln w="38100" cap="flat">
            <a:solidFill>
              <a:srgbClr val="2B2C30"/>
            </a:solidFill>
            <a:prstDash val="solid"/>
            <a:headEnd type="none" w="sm" len="sm"/>
            <a:tailEnd type="arrow" w="med" len="sm"/>
          </a:ln>
        </p:spPr>
        <p:txBody>
          <a:bodyPr/>
          <a:lstStyle/>
          <a:p>
            <a:endParaRPr lang="en-IN"/>
          </a:p>
        </p:txBody>
      </p:sp>
      <p:sp>
        <p:nvSpPr>
          <p:cNvPr id="19" name="AutoShape 19"/>
          <p:cNvSpPr/>
          <p:nvPr/>
        </p:nvSpPr>
        <p:spPr>
          <a:xfrm flipV="1">
            <a:off x="12328937" y="4010196"/>
            <a:ext cx="1323225" cy="621495"/>
          </a:xfrm>
          <a:prstGeom prst="line">
            <a:avLst/>
          </a:prstGeom>
          <a:ln w="38100" cap="flat">
            <a:solidFill>
              <a:srgbClr val="2B2C30"/>
            </a:solidFill>
            <a:prstDash val="solid"/>
            <a:headEnd type="none" w="sm" len="sm"/>
            <a:tailEnd type="arrow" w="med" len="sm"/>
          </a:ln>
        </p:spPr>
        <p:txBody>
          <a:bodyPr/>
          <a:lstStyle/>
          <a:p>
            <a:endParaRPr lang="en-IN"/>
          </a:p>
        </p:txBody>
      </p:sp>
      <p:sp>
        <p:nvSpPr>
          <p:cNvPr id="20" name="AutoShape 20"/>
          <p:cNvSpPr/>
          <p:nvPr/>
        </p:nvSpPr>
        <p:spPr>
          <a:xfrm flipH="1">
            <a:off x="14718508" y="7757439"/>
            <a:ext cx="1382065" cy="861273"/>
          </a:xfrm>
          <a:prstGeom prst="line">
            <a:avLst/>
          </a:prstGeom>
          <a:ln w="38100" cap="flat">
            <a:solidFill>
              <a:srgbClr val="2B2C30"/>
            </a:solidFill>
            <a:prstDash val="solid"/>
            <a:headEnd type="none" w="sm" len="sm"/>
            <a:tailEnd type="arrow" w="med" len="sm"/>
          </a:ln>
        </p:spPr>
        <p:txBody>
          <a:bodyPr/>
          <a:lstStyle/>
          <a:p>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6701746" y="8616481"/>
            <a:ext cx="535737" cy="727544"/>
          </a:xfrm>
          <a:custGeom>
            <a:avLst/>
            <a:gdLst/>
            <a:ahLst/>
            <a:cxnLst/>
            <a:rect l="l" t="t" r="r" b="b"/>
            <a:pathLst>
              <a:path w="535737" h="727544">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1060960" y="2844714"/>
            <a:ext cx="14932302" cy="4911853"/>
          </a:xfrm>
          <a:prstGeom prst="rect">
            <a:avLst/>
          </a:prstGeom>
        </p:spPr>
        <p:txBody>
          <a:bodyPr lIns="0" tIns="0" rIns="0" bIns="0" rtlCol="0" anchor="t">
            <a:spAutoFit/>
          </a:bodyPr>
          <a:lstStyle/>
          <a:p>
            <a:pPr>
              <a:lnSpc>
                <a:spcPts val="4913"/>
              </a:lnSpc>
            </a:pPr>
            <a:r>
              <a:rPr lang="en-US" sz="2699">
                <a:solidFill>
                  <a:srgbClr val="000000"/>
                </a:solidFill>
                <a:latin typeface="Public Sans Bold Italics"/>
              </a:rPr>
              <a:t>What else could we have done if we had more time: </a:t>
            </a:r>
          </a:p>
          <a:p>
            <a:pPr marL="582928" lvl="1" indent="-291464">
              <a:lnSpc>
                <a:spcPts val="4913"/>
              </a:lnSpc>
              <a:buFont typeface="Arial"/>
              <a:buChar char="•"/>
            </a:pPr>
            <a:r>
              <a:rPr lang="en-US" sz="2699">
                <a:solidFill>
                  <a:srgbClr val="000000"/>
                </a:solidFill>
                <a:latin typeface="Public Sans"/>
              </a:rPr>
              <a:t>Refine trading signal rules (e.g. capital management)</a:t>
            </a:r>
          </a:p>
          <a:p>
            <a:pPr marL="582928" lvl="1" indent="-291464">
              <a:lnSpc>
                <a:spcPts val="4913"/>
              </a:lnSpc>
              <a:buFont typeface="Arial"/>
              <a:buChar char="•"/>
            </a:pPr>
            <a:r>
              <a:rPr lang="en-US" sz="2699">
                <a:solidFill>
                  <a:srgbClr val="000000"/>
                </a:solidFill>
                <a:latin typeface="Public Sans"/>
              </a:rPr>
              <a:t>More historical data - e.g. interest rate, inflation, exchange rate </a:t>
            </a:r>
          </a:p>
          <a:p>
            <a:pPr marL="582928" lvl="1" indent="-291464">
              <a:lnSpc>
                <a:spcPts val="4913"/>
              </a:lnSpc>
              <a:buFont typeface="Arial"/>
              <a:buChar char="•"/>
            </a:pPr>
            <a:r>
              <a:rPr lang="en-US" sz="2699">
                <a:solidFill>
                  <a:srgbClr val="000000"/>
                </a:solidFill>
                <a:latin typeface="Public Sans"/>
              </a:rPr>
              <a:t>Integrate Sentiment Analysis - draw historical sentiment data</a:t>
            </a:r>
          </a:p>
          <a:p>
            <a:pPr marL="582928" lvl="1" indent="-291464">
              <a:lnSpc>
                <a:spcPts val="4913"/>
              </a:lnSpc>
              <a:buFont typeface="Arial"/>
              <a:buChar char="•"/>
            </a:pPr>
            <a:r>
              <a:rPr lang="en-US" sz="2699">
                <a:solidFill>
                  <a:srgbClr val="000000"/>
                </a:solidFill>
                <a:latin typeface="Public Sans"/>
              </a:rPr>
              <a:t>Create models catering for more riskier / volatile stocks</a:t>
            </a:r>
          </a:p>
          <a:p>
            <a:pPr marL="582928" lvl="1" indent="-291464">
              <a:lnSpc>
                <a:spcPts val="4913"/>
              </a:lnSpc>
              <a:buFont typeface="Arial"/>
              <a:buChar char="•"/>
            </a:pPr>
            <a:r>
              <a:rPr lang="en-US" sz="2699">
                <a:solidFill>
                  <a:srgbClr val="000000"/>
                </a:solidFill>
                <a:latin typeface="Public Sans"/>
              </a:rPr>
              <a:t>Create models for different trading styles (e.g. intra-day)</a:t>
            </a:r>
          </a:p>
          <a:p>
            <a:pPr marL="582928" lvl="1" indent="-291464">
              <a:lnSpc>
                <a:spcPts val="4913"/>
              </a:lnSpc>
              <a:buFont typeface="Arial"/>
              <a:buChar char="•"/>
            </a:pPr>
            <a:r>
              <a:rPr lang="en-US" sz="2699">
                <a:solidFill>
                  <a:srgbClr val="000000"/>
                </a:solidFill>
                <a:latin typeface="Public Sans"/>
              </a:rPr>
              <a:t>Implement Backtesting on the Bollinger Band model to find the optimal window size and STD values</a:t>
            </a:r>
          </a:p>
        </p:txBody>
      </p:sp>
      <p:sp>
        <p:nvSpPr>
          <p:cNvPr id="4" name="Freeform 4"/>
          <p:cNvSpPr/>
          <p:nvPr/>
        </p:nvSpPr>
        <p:spPr>
          <a:xfrm>
            <a:off x="13113704" y="1677845"/>
            <a:ext cx="4254023" cy="4114800"/>
          </a:xfrm>
          <a:custGeom>
            <a:avLst/>
            <a:gdLst/>
            <a:ahLst/>
            <a:cxnLst/>
            <a:rect l="l" t="t" r="r" b="b"/>
            <a:pathLst>
              <a:path w="4254023" h="4114800">
                <a:moveTo>
                  <a:pt x="0" y="0"/>
                </a:moveTo>
                <a:lnTo>
                  <a:pt x="4254023" y="0"/>
                </a:lnTo>
                <a:lnTo>
                  <a:pt x="42540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a:off x="6222986" y="682871"/>
            <a:ext cx="1631986" cy="1575608"/>
          </a:xfrm>
          <a:custGeom>
            <a:avLst/>
            <a:gdLst/>
            <a:ahLst/>
            <a:cxnLst/>
            <a:rect l="l" t="t" r="r" b="b"/>
            <a:pathLst>
              <a:path w="1631986" h="1575608">
                <a:moveTo>
                  <a:pt x="0" y="0"/>
                </a:moveTo>
                <a:lnTo>
                  <a:pt x="1631986" y="0"/>
                </a:lnTo>
                <a:lnTo>
                  <a:pt x="1631986" y="1575608"/>
                </a:lnTo>
                <a:lnTo>
                  <a:pt x="0" y="15756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TextBox 6"/>
          <p:cNvSpPr txBox="1"/>
          <p:nvPr/>
        </p:nvSpPr>
        <p:spPr>
          <a:xfrm>
            <a:off x="968053" y="1187305"/>
            <a:ext cx="4741366" cy="1071174"/>
          </a:xfrm>
          <a:prstGeom prst="rect">
            <a:avLst/>
          </a:prstGeom>
        </p:spPr>
        <p:txBody>
          <a:bodyPr lIns="0" tIns="0" rIns="0" bIns="0" rtlCol="0" anchor="t">
            <a:spAutoFit/>
          </a:bodyPr>
          <a:lstStyle/>
          <a:p>
            <a:pPr algn="ctr">
              <a:lnSpc>
                <a:spcPts val="8683"/>
              </a:lnSpc>
              <a:spcBef>
                <a:spcPct val="0"/>
              </a:spcBef>
            </a:pPr>
            <a:r>
              <a:rPr lang="en-US" sz="6202">
                <a:solidFill>
                  <a:srgbClr val="000000"/>
                </a:solidFill>
                <a:latin typeface="Public Sans Bold"/>
              </a:rPr>
              <a:t>Future plans</a:t>
            </a:r>
          </a:p>
        </p:txBody>
      </p:sp>
      <p:sp>
        <p:nvSpPr>
          <p:cNvPr id="7" name="TextBox 7"/>
          <p:cNvSpPr txBox="1"/>
          <p:nvPr/>
        </p:nvSpPr>
        <p:spPr>
          <a:xfrm>
            <a:off x="14899240" y="8494219"/>
            <a:ext cx="1682491" cy="1057794"/>
          </a:xfrm>
          <a:prstGeom prst="rect">
            <a:avLst/>
          </a:prstGeom>
        </p:spPr>
        <p:txBody>
          <a:bodyPr lIns="0" tIns="0" rIns="0" bIns="0" rtlCol="0" anchor="t">
            <a:spAutoFit/>
          </a:bodyPr>
          <a:lstStyle/>
          <a:p>
            <a:pPr>
              <a:lnSpc>
                <a:spcPts val="2717"/>
              </a:lnSpc>
            </a:pPr>
            <a:r>
              <a:rPr lang="en-US" sz="2986" spc="14">
                <a:solidFill>
                  <a:srgbClr val="2B2C30"/>
                </a:solidFill>
                <a:latin typeface="Playfair Display"/>
              </a:rPr>
              <a:t>Fortune Algo Cookies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IN"/>
          </a:p>
        </p:txBody>
      </p:sp>
      <p:sp>
        <p:nvSpPr>
          <p:cNvPr id="4" name="Freeform 4"/>
          <p:cNvSpPr/>
          <p:nvPr/>
        </p:nvSpPr>
        <p:spPr>
          <a:xfrm>
            <a:off x="9657485" y="2731517"/>
            <a:ext cx="6362700" cy="4271592"/>
          </a:xfrm>
          <a:custGeom>
            <a:avLst/>
            <a:gdLst/>
            <a:ahLst/>
            <a:cxnLst/>
            <a:rect l="l" t="t" r="r" b="b"/>
            <a:pathLst>
              <a:path w="7951283" h="5198151">
                <a:moveTo>
                  <a:pt x="0" y="0"/>
                </a:moveTo>
                <a:lnTo>
                  <a:pt x="7951283" y="0"/>
                </a:lnTo>
                <a:lnTo>
                  <a:pt x="7951283" y="5198151"/>
                </a:lnTo>
                <a:lnTo>
                  <a:pt x="0" y="5198151"/>
                </a:lnTo>
                <a:lnTo>
                  <a:pt x="0" y="0"/>
                </a:lnTo>
                <a:close/>
              </a:path>
            </a:pathLst>
          </a:custGeom>
          <a:blipFill>
            <a:blip r:embed="rId2">
              <a:alphaModFix amt="79000"/>
            </a:blip>
            <a:stretch>
              <a:fillRect/>
            </a:stretch>
          </a:blipFill>
        </p:spPr>
        <p:txBody>
          <a:bodyPr/>
          <a:lstStyle/>
          <a:p>
            <a:endParaRPr lang="en-IN"/>
          </a:p>
        </p:txBody>
      </p:sp>
      <p:sp>
        <p:nvSpPr>
          <p:cNvPr id="5" name="TextBox 5"/>
          <p:cNvSpPr txBox="1"/>
          <p:nvPr/>
        </p:nvSpPr>
        <p:spPr>
          <a:xfrm>
            <a:off x="1542185" y="942975"/>
            <a:ext cx="16230600"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CONTENTS</a:t>
            </a:r>
          </a:p>
        </p:txBody>
      </p:sp>
      <p:sp>
        <p:nvSpPr>
          <p:cNvPr id="6" name="TextBox 6"/>
          <p:cNvSpPr txBox="1"/>
          <p:nvPr/>
        </p:nvSpPr>
        <p:spPr>
          <a:xfrm>
            <a:off x="1269134" y="1580195"/>
            <a:ext cx="7255485" cy="6574236"/>
          </a:xfrm>
          <a:prstGeom prst="rect">
            <a:avLst/>
          </a:prstGeom>
        </p:spPr>
        <p:txBody>
          <a:bodyPr lIns="0" tIns="0" rIns="0" bIns="0" rtlCol="0" anchor="t">
            <a:spAutoFit/>
          </a:bodyPr>
          <a:lstStyle/>
          <a:p>
            <a:pPr>
              <a:lnSpc>
                <a:spcPts val="5187"/>
              </a:lnSpc>
            </a:pPr>
            <a:endParaRPr dirty="0"/>
          </a:p>
          <a:p>
            <a:pPr marL="530763" lvl="1" indent="-265381">
              <a:lnSpc>
                <a:spcPts val="5187"/>
              </a:lnSpc>
              <a:buFont typeface="Arial"/>
              <a:buChar char="•"/>
            </a:pPr>
            <a:r>
              <a:rPr lang="en-US" sz="2200" dirty="0">
                <a:solidFill>
                  <a:srgbClr val="2B2C30"/>
                </a:solidFill>
                <a:latin typeface="Public Sans"/>
              </a:rPr>
              <a:t>Executive Summary </a:t>
            </a:r>
          </a:p>
          <a:p>
            <a:pPr marL="530763" lvl="1" indent="-265381">
              <a:lnSpc>
                <a:spcPts val="5187"/>
              </a:lnSpc>
              <a:buFont typeface="Arial"/>
              <a:buChar char="•"/>
            </a:pPr>
            <a:r>
              <a:rPr lang="en-US" sz="2200" dirty="0">
                <a:solidFill>
                  <a:srgbClr val="2B2C30"/>
                </a:solidFill>
                <a:latin typeface="Public Sans"/>
              </a:rPr>
              <a:t>Project Goals</a:t>
            </a:r>
          </a:p>
          <a:p>
            <a:pPr marL="530763" lvl="1" indent="-265381">
              <a:lnSpc>
                <a:spcPts val="5187"/>
              </a:lnSpc>
              <a:buFont typeface="Arial"/>
              <a:buChar char="•"/>
            </a:pPr>
            <a:r>
              <a:rPr lang="en-US" sz="2200" dirty="0">
                <a:solidFill>
                  <a:srgbClr val="2B2C30"/>
                </a:solidFill>
                <a:latin typeface="Public Sans"/>
              </a:rPr>
              <a:t>Source of Data</a:t>
            </a:r>
          </a:p>
          <a:p>
            <a:pPr marL="530763" lvl="1" indent="-265381">
              <a:lnSpc>
                <a:spcPts val="5187"/>
              </a:lnSpc>
              <a:buFont typeface="Arial"/>
              <a:buChar char="•"/>
            </a:pPr>
            <a:r>
              <a:rPr lang="en-US" sz="2200" dirty="0">
                <a:solidFill>
                  <a:srgbClr val="2B2C30"/>
                </a:solidFill>
                <a:latin typeface="Public Sans"/>
              </a:rPr>
              <a:t>Data Preparation and Training</a:t>
            </a:r>
          </a:p>
          <a:p>
            <a:pPr marL="530763" lvl="1" indent="-265381">
              <a:lnSpc>
                <a:spcPts val="5187"/>
              </a:lnSpc>
              <a:buFont typeface="Arial"/>
              <a:buChar char="•"/>
            </a:pPr>
            <a:r>
              <a:rPr lang="en-US" sz="2200" dirty="0">
                <a:solidFill>
                  <a:srgbClr val="2B2C30"/>
                </a:solidFill>
                <a:latin typeface="Public Sans"/>
              </a:rPr>
              <a:t>Time series analysis with prophet</a:t>
            </a:r>
          </a:p>
          <a:p>
            <a:pPr marL="530763" lvl="1" indent="-265381">
              <a:lnSpc>
                <a:spcPts val="5187"/>
              </a:lnSpc>
              <a:buFont typeface="Arial"/>
              <a:buChar char="•"/>
            </a:pPr>
            <a:r>
              <a:rPr lang="en-US" sz="2200" dirty="0">
                <a:solidFill>
                  <a:srgbClr val="2B2C30"/>
                </a:solidFill>
                <a:latin typeface="Public Sans"/>
              </a:rPr>
              <a:t>Algorithmic Strategies - DMAC, BB, RSI</a:t>
            </a:r>
          </a:p>
          <a:p>
            <a:pPr marL="530763" lvl="1" indent="-265381">
              <a:lnSpc>
                <a:spcPts val="5187"/>
              </a:lnSpc>
              <a:buFont typeface="Arial"/>
              <a:buChar char="•"/>
            </a:pPr>
            <a:r>
              <a:rPr lang="en-US" sz="2200" dirty="0">
                <a:solidFill>
                  <a:srgbClr val="2B2C30"/>
                </a:solidFill>
                <a:latin typeface="Public Sans"/>
              </a:rPr>
              <a:t>Optimization Model Implementation</a:t>
            </a:r>
          </a:p>
          <a:p>
            <a:pPr marL="530763" lvl="1" indent="-265381">
              <a:lnSpc>
                <a:spcPts val="5187"/>
              </a:lnSpc>
              <a:buFont typeface="Arial"/>
              <a:buChar char="•"/>
            </a:pPr>
            <a:r>
              <a:rPr lang="en-US" sz="2200" dirty="0" err="1">
                <a:solidFill>
                  <a:srgbClr val="2B2C30"/>
                </a:solidFill>
                <a:latin typeface="Public Sans"/>
              </a:rPr>
              <a:t>Backtesting</a:t>
            </a:r>
            <a:r>
              <a:rPr lang="en-US" sz="2200" dirty="0">
                <a:solidFill>
                  <a:srgbClr val="2B2C30"/>
                </a:solidFill>
                <a:latin typeface="Public Sans"/>
              </a:rPr>
              <a:t>, Results and Observations</a:t>
            </a:r>
          </a:p>
          <a:p>
            <a:pPr marL="530763" lvl="1" indent="-265381">
              <a:lnSpc>
                <a:spcPts val="5187"/>
              </a:lnSpc>
              <a:buFont typeface="Arial"/>
              <a:buChar char="•"/>
            </a:pPr>
            <a:r>
              <a:rPr lang="en-US" sz="2200" dirty="0">
                <a:solidFill>
                  <a:srgbClr val="2B2C30"/>
                </a:solidFill>
                <a:latin typeface="Public Sans"/>
              </a:rPr>
              <a:t>Conclusion and Future Plans</a:t>
            </a:r>
          </a:p>
        </p:txBody>
      </p:sp>
      <p:sp>
        <p:nvSpPr>
          <p:cNvPr id="7" name="TextBox 7"/>
          <p:cNvSpPr txBox="1"/>
          <p:nvPr/>
        </p:nvSpPr>
        <p:spPr>
          <a:xfrm>
            <a:off x="14899240" y="8494219"/>
            <a:ext cx="1682491" cy="1057794"/>
          </a:xfrm>
          <a:prstGeom prst="rect">
            <a:avLst/>
          </a:prstGeom>
        </p:spPr>
        <p:txBody>
          <a:bodyPr lIns="0" tIns="0" rIns="0" bIns="0" rtlCol="0" anchor="t">
            <a:spAutoFit/>
          </a:bodyPr>
          <a:lstStyle/>
          <a:p>
            <a:pPr>
              <a:lnSpc>
                <a:spcPts val="2717"/>
              </a:lnSpc>
            </a:pPr>
            <a:r>
              <a:rPr lang="en-US" sz="2986" spc="14" dirty="0">
                <a:solidFill>
                  <a:srgbClr val="2B2C30"/>
                </a:solidFill>
                <a:latin typeface="Playfair Display"/>
              </a:rPr>
              <a:t>Fortune Algo Cookies</a:t>
            </a:r>
          </a:p>
        </p:txBody>
      </p:sp>
      <p:pic>
        <p:nvPicPr>
          <p:cNvPr id="9" name="Picture 8" descr="A puppet holding a stack of cookies&#10;&#10;Description automatically generated">
            <a:extLst>
              <a:ext uri="{FF2B5EF4-FFF2-40B4-BE49-F238E27FC236}">
                <a16:creationId xmlns:a16="http://schemas.microsoft.com/office/drawing/2014/main" id="{96FAF219-36DF-17AE-B6B3-AB2566350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1731" y="8442389"/>
            <a:ext cx="1109624" cy="110962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6701746" y="8616481"/>
            <a:ext cx="535737" cy="727544"/>
          </a:xfrm>
          <a:custGeom>
            <a:avLst/>
            <a:gdLst/>
            <a:ahLst/>
            <a:cxnLst/>
            <a:rect l="l" t="t" r="r" b="b"/>
            <a:pathLst>
              <a:path w="535737" h="727544">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AutoShape 3"/>
          <p:cNvSpPr/>
          <p:nvPr/>
        </p:nvSpPr>
        <p:spPr>
          <a:xfrm flipV="1">
            <a:off x="-7086597" y="1760761"/>
            <a:ext cx="16230594" cy="38509"/>
          </a:xfrm>
          <a:prstGeom prst="line">
            <a:avLst/>
          </a:prstGeom>
          <a:ln w="9525" cap="flat">
            <a:solidFill>
              <a:srgbClr val="2B2C30"/>
            </a:solidFill>
            <a:prstDash val="solid"/>
            <a:headEnd type="none" w="sm" len="sm"/>
            <a:tailEnd type="none" w="sm" len="sm"/>
          </a:ln>
        </p:spPr>
        <p:txBody>
          <a:bodyPr/>
          <a:lstStyle/>
          <a:p>
            <a:endParaRPr lang="en-IN"/>
          </a:p>
        </p:txBody>
      </p:sp>
      <p:grpSp>
        <p:nvGrpSpPr>
          <p:cNvPr id="4" name="Group 4"/>
          <p:cNvGrpSpPr/>
          <p:nvPr/>
        </p:nvGrpSpPr>
        <p:grpSpPr>
          <a:xfrm>
            <a:off x="3431431" y="2509364"/>
            <a:ext cx="3086100" cy="2003257"/>
            <a:chOff x="0" y="0"/>
            <a:chExt cx="812800" cy="527607"/>
          </a:xfrm>
        </p:grpSpPr>
        <p:sp>
          <p:nvSpPr>
            <p:cNvPr id="5" name="Freeform 5"/>
            <p:cNvSpPr/>
            <p:nvPr/>
          </p:nvSpPr>
          <p:spPr>
            <a:xfrm>
              <a:off x="0" y="0"/>
              <a:ext cx="812800" cy="527607"/>
            </a:xfrm>
            <a:custGeom>
              <a:avLst/>
              <a:gdLst/>
              <a:ahLst/>
              <a:cxnLst/>
              <a:rect l="l" t="t" r="r" b="b"/>
              <a:pathLst>
                <a:path w="812800" h="527607">
                  <a:moveTo>
                    <a:pt x="127941" y="0"/>
                  </a:moveTo>
                  <a:lnTo>
                    <a:pt x="684859" y="0"/>
                  </a:lnTo>
                  <a:cubicBezTo>
                    <a:pt x="718791" y="0"/>
                    <a:pt x="751333" y="13479"/>
                    <a:pt x="775327" y="37473"/>
                  </a:cubicBezTo>
                  <a:cubicBezTo>
                    <a:pt x="799321" y="61467"/>
                    <a:pt x="812800" y="94009"/>
                    <a:pt x="812800" y="127941"/>
                  </a:cubicBezTo>
                  <a:lnTo>
                    <a:pt x="812800" y="399666"/>
                  </a:lnTo>
                  <a:cubicBezTo>
                    <a:pt x="812800" y="433598"/>
                    <a:pt x="799321" y="466140"/>
                    <a:pt x="775327" y="490134"/>
                  </a:cubicBezTo>
                  <a:cubicBezTo>
                    <a:pt x="751333" y="514127"/>
                    <a:pt x="718791" y="527607"/>
                    <a:pt x="684859" y="527607"/>
                  </a:cubicBezTo>
                  <a:lnTo>
                    <a:pt x="127941" y="527607"/>
                  </a:lnTo>
                  <a:cubicBezTo>
                    <a:pt x="94009" y="527607"/>
                    <a:pt x="61467" y="514127"/>
                    <a:pt x="37473" y="490134"/>
                  </a:cubicBezTo>
                  <a:cubicBezTo>
                    <a:pt x="13479" y="466140"/>
                    <a:pt x="0" y="433598"/>
                    <a:pt x="0" y="399666"/>
                  </a:cubicBezTo>
                  <a:lnTo>
                    <a:pt x="0" y="127941"/>
                  </a:lnTo>
                  <a:cubicBezTo>
                    <a:pt x="0" y="94009"/>
                    <a:pt x="13479" y="61467"/>
                    <a:pt x="37473" y="37473"/>
                  </a:cubicBezTo>
                  <a:cubicBezTo>
                    <a:pt x="61467" y="13479"/>
                    <a:pt x="94009" y="0"/>
                    <a:pt x="127941" y="0"/>
                  </a:cubicBezTo>
                  <a:close/>
                </a:path>
              </a:pathLst>
            </a:custGeom>
            <a:solidFill>
              <a:srgbClr val="545454"/>
            </a:solidFill>
          </p:spPr>
          <p:txBody>
            <a:bodyPr/>
            <a:lstStyle/>
            <a:p>
              <a:endParaRPr lang="en-IN"/>
            </a:p>
          </p:txBody>
        </p:sp>
        <p:sp>
          <p:nvSpPr>
            <p:cNvPr id="6" name="TextBox 6"/>
            <p:cNvSpPr txBox="1"/>
            <p:nvPr/>
          </p:nvSpPr>
          <p:spPr>
            <a:xfrm>
              <a:off x="0" y="9525"/>
              <a:ext cx="812800" cy="518082"/>
            </a:xfrm>
            <a:prstGeom prst="rect">
              <a:avLst/>
            </a:prstGeom>
          </p:spPr>
          <p:txBody>
            <a:bodyPr lIns="50800" tIns="50800" rIns="50800" bIns="50800" rtlCol="0" anchor="ctr"/>
            <a:lstStyle/>
            <a:p>
              <a:pPr algn="ctr">
                <a:lnSpc>
                  <a:spcPts val="2120"/>
                </a:lnSpc>
              </a:pPr>
              <a:r>
                <a:rPr lang="en-US" sz="2000">
                  <a:solidFill>
                    <a:srgbClr val="FFFFFF"/>
                  </a:solidFill>
                  <a:latin typeface="Public Sans Bold"/>
                </a:rPr>
                <a:t>ASSESSED THE BRIEFING AND AS A TEAM AGREED ON THE PROJECT SCOPE AND OBJECTIVES</a:t>
              </a:r>
            </a:p>
          </p:txBody>
        </p:sp>
      </p:grpSp>
      <p:grpSp>
        <p:nvGrpSpPr>
          <p:cNvPr id="7" name="Group 7"/>
          <p:cNvGrpSpPr/>
          <p:nvPr/>
        </p:nvGrpSpPr>
        <p:grpSpPr>
          <a:xfrm>
            <a:off x="7124977" y="5427021"/>
            <a:ext cx="3086100" cy="2003257"/>
            <a:chOff x="0" y="0"/>
            <a:chExt cx="812800" cy="527607"/>
          </a:xfrm>
        </p:grpSpPr>
        <p:sp>
          <p:nvSpPr>
            <p:cNvPr id="8" name="Freeform 8"/>
            <p:cNvSpPr/>
            <p:nvPr/>
          </p:nvSpPr>
          <p:spPr>
            <a:xfrm>
              <a:off x="0" y="0"/>
              <a:ext cx="812800" cy="527607"/>
            </a:xfrm>
            <a:custGeom>
              <a:avLst/>
              <a:gdLst/>
              <a:ahLst/>
              <a:cxnLst/>
              <a:rect l="l" t="t" r="r" b="b"/>
              <a:pathLst>
                <a:path w="812800" h="527607">
                  <a:moveTo>
                    <a:pt x="127941" y="0"/>
                  </a:moveTo>
                  <a:lnTo>
                    <a:pt x="684859" y="0"/>
                  </a:lnTo>
                  <a:cubicBezTo>
                    <a:pt x="718791" y="0"/>
                    <a:pt x="751333" y="13479"/>
                    <a:pt x="775327" y="37473"/>
                  </a:cubicBezTo>
                  <a:cubicBezTo>
                    <a:pt x="799321" y="61467"/>
                    <a:pt x="812800" y="94009"/>
                    <a:pt x="812800" y="127941"/>
                  </a:cubicBezTo>
                  <a:lnTo>
                    <a:pt x="812800" y="399666"/>
                  </a:lnTo>
                  <a:cubicBezTo>
                    <a:pt x="812800" y="433598"/>
                    <a:pt x="799321" y="466140"/>
                    <a:pt x="775327" y="490134"/>
                  </a:cubicBezTo>
                  <a:cubicBezTo>
                    <a:pt x="751333" y="514127"/>
                    <a:pt x="718791" y="527607"/>
                    <a:pt x="684859" y="527607"/>
                  </a:cubicBezTo>
                  <a:lnTo>
                    <a:pt x="127941" y="527607"/>
                  </a:lnTo>
                  <a:cubicBezTo>
                    <a:pt x="94009" y="527607"/>
                    <a:pt x="61467" y="514127"/>
                    <a:pt x="37473" y="490134"/>
                  </a:cubicBezTo>
                  <a:cubicBezTo>
                    <a:pt x="13479" y="466140"/>
                    <a:pt x="0" y="433598"/>
                    <a:pt x="0" y="399666"/>
                  </a:cubicBezTo>
                  <a:lnTo>
                    <a:pt x="0" y="127941"/>
                  </a:lnTo>
                  <a:cubicBezTo>
                    <a:pt x="0" y="94009"/>
                    <a:pt x="13479" y="61467"/>
                    <a:pt x="37473" y="37473"/>
                  </a:cubicBezTo>
                  <a:cubicBezTo>
                    <a:pt x="61467" y="13479"/>
                    <a:pt x="94009" y="0"/>
                    <a:pt x="127941" y="0"/>
                  </a:cubicBezTo>
                  <a:close/>
                </a:path>
              </a:pathLst>
            </a:custGeom>
            <a:solidFill>
              <a:srgbClr val="545454"/>
            </a:solidFill>
          </p:spPr>
          <p:txBody>
            <a:bodyPr/>
            <a:lstStyle/>
            <a:p>
              <a:endParaRPr lang="en-IN"/>
            </a:p>
          </p:txBody>
        </p:sp>
        <p:sp>
          <p:nvSpPr>
            <p:cNvPr id="9" name="TextBox 9"/>
            <p:cNvSpPr txBox="1"/>
            <p:nvPr/>
          </p:nvSpPr>
          <p:spPr>
            <a:xfrm>
              <a:off x="0" y="9525"/>
              <a:ext cx="812800" cy="518082"/>
            </a:xfrm>
            <a:prstGeom prst="rect">
              <a:avLst/>
            </a:prstGeom>
          </p:spPr>
          <p:txBody>
            <a:bodyPr lIns="50800" tIns="50800" rIns="50800" bIns="50800" rtlCol="0" anchor="ctr"/>
            <a:lstStyle/>
            <a:p>
              <a:pPr algn="ctr">
                <a:lnSpc>
                  <a:spcPts val="2120"/>
                </a:lnSpc>
              </a:pPr>
              <a:r>
                <a:rPr lang="en-US" sz="2000">
                  <a:solidFill>
                    <a:srgbClr val="FFFFFF"/>
                  </a:solidFill>
                  <a:latin typeface="Public Sans Bold"/>
                </a:rPr>
                <a:t>PRACTICE RUN</a:t>
              </a:r>
            </a:p>
          </p:txBody>
        </p:sp>
      </p:grpSp>
      <p:grpSp>
        <p:nvGrpSpPr>
          <p:cNvPr id="10" name="Group 10"/>
          <p:cNvGrpSpPr/>
          <p:nvPr/>
        </p:nvGrpSpPr>
        <p:grpSpPr>
          <a:xfrm>
            <a:off x="10818524" y="2508919"/>
            <a:ext cx="3086100" cy="2003257"/>
            <a:chOff x="0" y="0"/>
            <a:chExt cx="812800" cy="527607"/>
          </a:xfrm>
        </p:grpSpPr>
        <p:sp>
          <p:nvSpPr>
            <p:cNvPr id="11" name="Freeform 11"/>
            <p:cNvSpPr/>
            <p:nvPr/>
          </p:nvSpPr>
          <p:spPr>
            <a:xfrm>
              <a:off x="0" y="0"/>
              <a:ext cx="812800" cy="527607"/>
            </a:xfrm>
            <a:custGeom>
              <a:avLst/>
              <a:gdLst/>
              <a:ahLst/>
              <a:cxnLst/>
              <a:rect l="l" t="t" r="r" b="b"/>
              <a:pathLst>
                <a:path w="812800" h="527607">
                  <a:moveTo>
                    <a:pt x="127941" y="0"/>
                  </a:moveTo>
                  <a:lnTo>
                    <a:pt x="684859" y="0"/>
                  </a:lnTo>
                  <a:cubicBezTo>
                    <a:pt x="718791" y="0"/>
                    <a:pt x="751333" y="13479"/>
                    <a:pt x="775327" y="37473"/>
                  </a:cubicBezTo>
                  <a:cubicBezTo>
                    <a:pt x="799321" y="61467"/>
                    <a:pt x="812800" y="94009"/>
                    <a:pt x="812800" y="127941"/>
                  </a:cubicBezTo>
                  <a:lnTo>
                    <a:pt x="812800" y="399666"/>
                  </a:lnTo>
                  <a:cubicBezTo>
                    <a:pt x="812800" y="433598"/>
                    <a:pt x="799321" y="466140"/>
                    <a:pt x="775327" y="490134"/>
                  </a:cubicBezTo>
                  <a:cubicBezTo>
                    <a:pt x="751333" y="514127"/>
                    <a:pt x="718791" y="527607"/>
                    <a:pt x="684859" y="527607"/>
                  </a:cubicBezTo>
                  <a:lnTo>
                    <a:pt x="127941" y="527607"/>
                  </a:lnTo>
                  <a:cubicBezTo>
                    <a:pt x="94009" y="527607"/>
                    <a:pt x="61467" y="514127"/>
                    <a:pt x="37473" y="490134"/>
                  </a:cubicBezTo>
                  <a:cubicBezTo>
                    <a:pt x="13479" y="466140"/>
                    <a:pt x="0" y="433598"/>
                    <a:pt x="0" y="399666"/>
                  </a:cubicBezTo>
                  <a:lnTo>
                    <a:pt x="0" y="127941"/>
                  </a:lnTo>
                  <a:cubicBezTo>
                    <a:pt x="0" y="94009"/>
                    <a:pt x="13479" y="61467"/>
                    <a:pt x="37473" y="37473"/>
                  </a:cubicBezTo>
                  <a:cubicBezTo>
                    <a:pt x="61467" y="13479"/>
                    <a:pt x="94009" y="0"/>
                    <a:pt x="127941" y="0"/>
                  </a:cubicBezTo>
                  <a:close/>
                </a:path>
              </a:pathLst>
            </a:custGeom>
            <a:solidFill>
              <a:srgbClr val="545454"/>
            </a:solidFill>
          </p:spPr>
          <p:txBody>
            <a:bodyPr/>
            <a:lstStyle/>
            <a:p>
              <a:endParaRPr lang="en-IN"/>
            </a:p>
          </p:txBody>
        </p:sp>
        <p:sp>
          <p:nvSpPr>
            <p:cNvPr id="12" name="TextBox 12"/>
            <p:cNvSpPr txBox="1"/>
            <p:nvPr/>
          </p:nvSpPr>
          <p:spPr>
            <a:xfrm>
              <a:off x="0" y="9525"/>
              <a:ext cx="812800" cy="518082"/>
            </a:xfrm>
            <a:prstGeom prst="rect">
              <a:avLst/>
            </a:prstGeom>
          </p:spPr>
          <p:txBody>
            <a:bodyPr lIns="50800" tIns="50800" rIns="50800" bIns="50800" rtlCol="0" anchor="ctr"/>
            <a:lstStyle/>
            <a:p>
              <a:pPr algn="ctr">
                <a:lnSpc>
                  <a:spcPts val="2120"/>
                </a:lnSpc>
              </a:pPr>
              <a:r>
                <a:rPr lang="en-US" sz="2000">
                  <a:solidFill>
                    <a:srgbClr val="FFFFFF"/>
                  </a:solidFill>
                  <a:latin typeface="Public Sans Bold"/>
                </a:rPr>
                <a:t>PROOF OF CONCEPT USING SHORT LIST OF DATA SOURCES AND MODULES</a:t>
              </a:r>
            </a:p>
          </p:txBody>
        </p:sp>
      </p:grpSp>
      <p:grpSp>
        <p:nvGrpSpPr>
          <p:cNvPr id="13" name="Group 13"/>
          <p:cNvGrpSpPr/>
          <p:nvPr/>
        </p:nvGrpSpPr>
        <p:grpSpPr>
          <a:xfrm>
            <a:off x="7124977" y="2509364"/>
            <a:ext cx="3086100" cy="2003257"/>
            <a:chOff x="0" y="0"/>
            <a:chExt cx="812800" cy="527607"/>
          </a:xfrm>
        </p:grpSpPr>
        <p:sp>
          <p:nvSpPr>
            <p:cNvPr id="14" name="Freeform 14"/>
            <p:cNvSpPr/>
            <p:nvPr/>
          </p:nvSpPr>
          <p:spPr>
            <a:xfrm>
              <a:off x="0" y="0"/>
              <a:ext cx="812800" cy="527607"/>
            </a:xfrm>
            <a:custGeom>
              <a:avLst/>
              <a:gdLst/>
              <a:ahLst/>
              <a:cxnLst/>
              <a:rect l="l" t="t" r="r" b="b"/>
              <a:pathLst>
                <a:path w="812800" h="527607">
                  <a:moveTo>
                    <a:pt x="127941" y="0"/>
                  </a:moveTo>
                  <a:lnTo>
                    <a:pt x="684859" y="0"/>
                  </a:lnTo>
                  <a:cubicBezTo>
                    <a:pt x="718791" y="0"/>
                    <a:pt x="751333" y="13479"/>
                    <a:pt x="775327" y="37473"/>
                  </a:cubicBezTo>
                  <a:cubicBezTo>
                    <a:pt x="799321" y="61467"/>
                    <a:pt x="812800" y="94009"/>
                    <a:pt x="812800" y="127941"/>
                  </a:cubicBezTo>
                  <a:lnTo>
                    <a:pt x="812800" y="399666"/>
                  </a:lnTo>
                  <a:cubicBezTo>
                    <a:pt x="812800" y="433598"/>
                    <a:pt x="799321" y="466140"/>
                    <a:pt x="775327" y="490134"/>
                  </a:cubicBezTo>
                  <a:cubicBezTo>
                    <a:pt x="751333" y="514127"/>
                    <a:pt x="718791" y="527607"/>
                    <a:pt x="684859" y="527607"/>
                  </a:cubicBezTo>
                  <a:lnTo>
                    <a:pt x="127941" y="527607"/>
                  </a:lnTo>
                  <a:cubicBezTo>
                    <a:pt x="94009" y="527607"/>
                    <a:pt x="61467" y="514127"/>
                    <a:pt x="37473" y="490134"/>
                  </a:cubicBezTo>
                  <a:cubicBezTo>
                    <a:pt x="13479" y="466140"/>
                    <a:pt x="0" y="433598"/>
                    <a:pt x="0" y="399666"/>
                  </a:cubicBezTo>
                  <a:lnTo>
                    <a:pt x="0" y="127941"/>
                  </a:lnTo>
                  <a:cubicBezTo>
                    <a:pt x="0" y="94009"/>
                    <a:pt x="13479" y="61467"/>
                    <a:pt x="37473" y="37473"/>
                  </a:cubicBezTo>
                  <a:cubicBezTo>
                    <a:pt x="61467" y="13479"/>
                    <a:pt x="94009" y="0"/>
                    <a:pt x="127941" y="0"/>
                  </a:cubicBezTo>
                  <a:close/>
                </a:path>
              </a:pathLst>
            </a:custGeom>
            <a:solidFill>
              <a:srgbClr val="545454"/>
            </a:solidFill>
          </p:spPr>
          <p:txBody>
            <a:bodyPr/>
            <a:lstStyle/>
            <a:p>
              <a:endParaRPr lang="en-IN"/>
            </a:p>
          </p:txBody>
        </p:sp>
        <p:sp>
          <p:nvSpPr>
            <p:cNvPr id="15" name="TextBox 15"/>
            <p:cNvSpPr txBox="1"/>
            <p:nvPr/>
          </p:nvSpPr>
          <p:spPr>
            <a:xfrm>
              <a:off x="0" y="9525"/>
              <a:ext cx="812800" cy="518082"/>
            </a:xfrm>
            <a:prstGeom prst="rect">
              <a:avLst/>
            </a:prstGeom>
          </p:spPr>
          <p:txBody>
            <a:bodyPr lIns="50800" tIns="50800" rIns="50800" bIns="50800" rtlCol="0" anchor="ctr"/>
            <a:lstStyle/>
            <a:p>
              <a:pPr algn="ctr">
                <a:lnSpc>
                  <a:spcPts val="2120"/>
                </a:lnSpc>
              </a:pPr>
              <a:r>
                <a:rPr lang="en-US" sz="2000">
                  <a:solidFill>
                    <a:srgbClr val="FFFFFF"/>
                  </a:solidFill>
                  <a:latin typeface="Public Sans Bold"/>
                </a:rPr>
                <a:t>NON-EXHAUSTIVE SEARCH  FOR AVAILABLE DATA SOURCES</a:t>
              </a:r>
            </a:p>
          </p:txBody>
        </p:sp>
      </p:grpSp>
      <p:grpSp>
        <p:nvGrpSpPr>
          <p:cNvPr id="16" name="Group 16"/>
          <p:cNvGrpSpPr/>
          <p:nvPr/>
        </p:nvGrpSpPr>
        <p:grpSpPr>
          <a:xfrm>
            <a:off x="10818524" y="5427021"/>
            <a:ext cx="3086100" cy="2003257"/>
            <a:chOff x="0" y="0"/>
            <a:chExt cx="812800" cy="527607"/>
          </a:xfrm>
        </p:grpSpPr>
        <p:sp>
          <p:nvSpPr>
            <p:cNvPr id="17" name="Freeform 17"/>
            <p:cNvSpPr/>
            <p:nvPr/>
          </p:nvSpPr>
          <p:spPr>
            <a:xfrm>
              <a:off x="0" y="0"/>
              <a:ext cx="812800" cy="527607"/>
            </a:xfrm>
            <a:custGeom>
              <a:avLst/>
              <a:gdLst/>
              <a:ahLst/>
              <a:cxnLst/>
              <a:rect l="l" t="t" r="r" b="b"/>
              <a:pathLst>
                <a:path w="812800" h="527607">
                  <a:moveTo>
                    <a:pt x="127941" y="0"/>
                  </a:moveTo>
                  <a:lnTo>
                    <a:pt x="684859" y="0"/>
                  </a:lnTo>
                  <a:cubicBezTo>
                    <a:pt x="718791" y="0"/>
                    <a:pt x="751333" y="13479"/>
                    <a:pt x="775327" y="37473"/>
                  </a:cubicBezTo>
                  <a:cubicBezTo>
                    <a:pt x="799321" y="61467"/>
                    <a:pt x="812800" y="94009"/>
                    <a:pt x="812800" y="127941"/>
                  </a:cubicBezTo>
                  <a:lnTo>
                    <a:pt x="812800" y="399666"/>
                  </a:lnTo>
                  <a:cubicBezTo>
                    <a:pt x="812800" y="433598"/>
                    <a:pt x="799321" y="466140"/>
                    <a:pt x="775327" y="490134"/>
                  </a:cubicBezTo>
                  <a:cubicBezTo>
                    <a:pt x="751333" y="514127"/>
                    <a:pt x="718791" y="527607"/>
                    <a:pt x="684859" y="527607"/>
                  </a:cubicBezTo>
                  <a:lnTo>
                    <a:pt x="127941" y="527607"/>
                  </a:lnTo>
                  <a:cubicBezTo>
                    <a:pt x="94009" y="527607"/>
                    <a:pt x="61467" y="514127"/>
                    <a:pt x="37473" y="490134"/>
                  </a:cubicBezTo>
                  <a:cubicBezTo>
                    <a:pt x="13479" y="466140"/>
                    <a:pt x="0" y="433598"/>
                    <a:pt x="0" y="399666"/>
                  </a:cubicBezTo>
                  <a:lnTo>
                    <a:pt x="0" y="127941"/>
                  </a:lnTo>
                  <a:cubicBezTo>
                    <a:pt x="0" y="94009"/>
                    <a:pt x="13479" y="61467"/>
                    <a:pt x="37473" y="37473"/>
                  </a:cubicBezTo>
                  <a:cubicBezTo>
                    <a:pt x="61467" y="13479"/>
                    <a:pt x="94009" y="0"/>
                    <a:pt x="127941" y="0"/>
                  </a:cubicBezTo>
                  <a:close/>
                </a:path>
              </a:pathLst>
            </a:custGeom>
            <a:solidFill>
              <a:srgbClr val="545454"/>
            </a:solidFill>
          </p:spPr>
          <p:txBody>
            <a:bodyPr/>
            <a:lstStyle/>
            <a:p>
              <a:endParaRPr lang="en-IN"/>
            </a:p>
          </p:txBody>
        </p:sp>
        <p:sp>
          <p:nvSpPr>
            <p:cNvPr id="18" name="TextBox 18"/>
            <p:cNvSpPr txBox="1"/>
            <p:nvPr/>
          </p:nvSpPr>
          <p:spPr>
            <a:xfrm>
              <a:off x="0" y="9525"/>
              <a:ext cx="812800" cy="518082"/>
            </a:xfrm>
            <a:prstGeom prst="rect">
              <a:avLst/>
            </a:prstGeom>
          </p:spPr>
          <p:txBody>
            <a:bodyPr lIns="50800" tIns="50800" rIns="50800" bIns="50800" rtlCol="0" anchor="ctr"/>
            <a:lstStyle/>
            <a:p>
              <a:pPr algn="ctr">
                <a:lnSpc>
                  <a:spcPts val="2120"/>
                </a:lnSpc>
              </a:pPr>
              <a:r>
                <a:rPr lang="en-US" sz="2000">
                  <a:solidFill>
                    <a:srgbClr val="FFFFFF"/>
                  </a:solidFill>
                  <a:latin typeface="Public Sans Bold"/>
                </a:rPr>
                <a:t>PRESENTATION PREPARATION</a:t>
              </a:r>
            </a:p>
          </p:txBody>
        </p:sp>
      </p:grpSp>
      <p:grpSp>
        <p:nvGrpSpPr>
          <p:cNvPr id="19" name="Group 19"/>
          <p:cNvGrpSpPr/>
          <p:nvPr/>
        </p:nvGrpSpPr>
        <p:grpSpPr>
          <a:xfrm>
            <a:off x="14536816" y="2509364"/>
            <a:ext cx="3086100" cy="2003257"/>
            <a:chOff x="0" y="0"/>
            <a:chExt cx="812800" cy="527607"/>
          </a:xfrm>
        </p:grpSpPr>
        <p:sp>
          <p:nvSpPr>
            <p:cNvPr id="20" name="Freeform 20"/>
            <p:cNvSpPr/>
            <p:nvPr/>
          </p:nvSpPr>
          <p:spPr>
            <a:xfrm>
              <a:off x="0" y="0"/>
              <a:ext cx="812800" cy="527607"/>
            </a:xfrm>
            <a:custGeom>
              <a:avLst/>
              <a:gdLst/>
              <a:ahLst/>
              <a:cxnLst/>
              <a:rect l="l" t="t" r="r" b="b"/>
              <a:pathLst>
                <a:path w="812800" h="527607">
                  <a:moveTo>
                    <a:pt x="127941" y="0"/>
                  </a:moveTo>
                  <a:lnTo>
                    <a:pt x="684859" y="0"/>
                  </a:lnTo>
                  <a:cubicBezTo>
                    <a:pt x="718791" y="0"/>
                    <a:pt x="751333" y="13479"/>
                    <a:pt x="775327" y="37473"/>
                  </a:cubicBezTo>
                  <a:cubicBezTo>
                    <a:pt x="799321" y="61467"/>
                    <a:pt x="812800" y="94009"/>
                    <a:pt x="812800" y="127941"/>
                  </a:cubicBezTo>
                  <a:lnTo>
                    <a:pt x="812800" y="399666"/>
                  </a:lnTo>
                  <a:cubicBezTo>
                    <a:pt x="812800" y="433598"/>
                    <a:pt x="799321" y="466140"/>
                    <a:pt x="775327" y="490134"/>
                  </a:cubicBezTo>
                  <a:cubicBezTo>
                    <a:pt x="751333" y="514127"/>
                    <a:pt x="718791" y="527607"/>
                    <a:pt x="684859" y="527607"/>
                  </a:cubicBezTo>
                  <a:lnTo>
                    <a:pt x="127941" y="527607"/>
                  </a:lnTo>
                  <a:cubicBezTo>
                    <a:pt x="94009" y="527607"/>
                    <a:pt x="61467" y="514127"/>
                    <a:pt x="37473" y="490134"/>
                  </a:cubicBezTo>
                  <a:cubicBezTo>
                    <a:pt x="13479" y="466140"/>
                    <a:pt x="0" y="433598"/>
                    <a:pt x="0" y="399666"/>
                  </a:cubicBezTo>
                  <a:lnTo>
                    <a:pt x="0" y="127941"/>
                  </a:lnTo>
                  <a:cubicBezTo>
                    <a:pt x="0" y="94009"/>
                    <a:pt x="13479" y="61467"/>
                    <a:pt x="37473" y="37473"/>
                  </a:cubicBezTo>
                  <a:cubicBezTo>
                    <a:pt x="61467" y="13479"/>
                    <a:pt x="94009" y="0"/>
                    <a:pt x="127941" y="0"/>
                  </a:cubicBezTo>
                  <a:close/>
                </a:path>
              </a:pathLst>
            </a:custGeom>
            <a:solidFill>
              <a:srgbClr val="545454"/>
            </a:solidFill>
          </p:spPr>
          <p:txBody>
            <a:bodyPr/>
            <a:lstStyle/>
            <a:p>
              <a:endParaRPr lang="en-IN"/>
            </a:p>
          </p:txBody>
        </p:sp>
        <p:sp>
          <p:nvSpPr>
            <p:cNvPr id="21" name="TextBox 21"/>
            <p:cNvSpPr txBox="1"/>
            <p:nvPr/>
          </p:nvSpPr>
          <p:spPr>
            <a:xfrm>
              <a:off x="0" y="9525"/>
              <a:ext cx="812800" cy="518082"/>
            </a:xfrm>
            <a:prstGeom prst="rect">
              <a:avLst/>
            </a:prstGeom>
          </p:spPr>
          <p:txBody>
            <a:bodyPr lIns="50800" tIns="50800" rIns="50800" bIns="50800" rtlCol="0" anchor="ctr"/>
            <a:lstStyle/>
            <a:p>
              <a:pPr algn="ctr">
                <a:lnSpc>
                  <a:spcPts val="2120"/>
                </a:lnSpc>
              </a:pPr>
              <a:r>
                <a:rPr lang="en-US" sz="2000">
                  <a:solidFill>
                    <a:srgbClr val="FFFFFF"/>
                  </a:solidFill>
                  <a:latin typeface="Public Sans Bold"/>
                </a:rPr>
                <a:t>CODING AND TESTING</a:t>
              </a:r>
            </a:p>
            <a:p>
              <a:pPr algn="ctr">
                <a:lnSpc>
                  <a:spcPts val="2120"/>
                </a:lnSpc>
              </a:pPr>
              <a:r>
                <a:rPr lang="en-US" sz="2000">
                  <a:solidFill>
                    <a:srgbClr val="FFFFFF"/>
                  </a:solidFill>
                  <a:latin typeface="Public Sans Bold"/>
                </a:rPr>
                <a:t>ANALYSIS AND REMODELLING</a:t>
              </a:r>
            </a:p>
          </p:txBody>
        </p:sp>
      </p:grpSp>
      <p:grpSp>
        <p:nvGrpSpPr>
          <p:cNvPr id="22" name="Group 22"/>
          <p:cNvGrpSpPr/>
          <p:nvPr/>
        </p:nvGrpSpPr>
        <p:grpSpPr>
          <a:xfrm>
            <a:off x="14536816" y="5427021"/>
            <a:ext cx="3086100" cy="2003257"/>
            <a:chOff x="0" y="0"/>
            <a:chExt cx="812800" cy="527607"/>
          </a:xfrm>
        </p:grpSpPr>
        <p:sp>
          <p:nvSpPr>
            <p:cNvPr id="23" name="Freeform 23"/>
            <p:cNvSpPr/>
            <p:nvPr/>
          </p:nvSpPr>
          <p:spPr>
            <a:xfrm>
              <a:off x="0" y="0"/>
              <a:ext cx="812800" cy="527607"/>
            </a:xfrm>
            <a:custGeom>
              <a:avLst/>
              <a:gdLst/>
              <a:ahLst/>
              <a:cxnLst/>
              <a:rect l="l" t="t" r="r" b="b"/>
              <a:pathLst>
                <a:path w="812800" h="527607">
                  <a:moveTo>
                    <a:pt x="127941" y="0"/>
                  </a:moveTo>
                  <a:lnTo>
                    <a:pt x="684859" y="0"/>
                  </a:lnTo>
                  <a:cubicBezTo>
                    <a:pt x="718791" y="0"/>
                    <a:pt x="751333" y="13479"/>
                    <a:pt x="775327" y="37473"/>
                  </a:cubicBezTo>
                  <a:cubicBezTo>
                    <a:pt x="799321" y="61467"/>
                    <a:pt x="812800" y="94009"/>
                    <a:pt x="812800" y="127941"/>
                  </a:cubicBezTo>
                  <a:lnTo>
                    <a:pt x="812800" y="399666"/>
                  </a:lnTo>
                  <a:cubicBezTo>
                    <a:pt x="812800" y="433598"/>
                    <a:pt x="799321" y="466140"/>
                    <a:pt x="775327" y="490134"/>
                  </a:cubicBezTo>
                  <a:cubicBezTo>
                    <a:pt x="751333" y="514127"/>
                    <a:pt x="718791" y="527607"/>
                    <a:pt x="684859" y="527607"/>
                  </a:cubicBezTo>
                  <a:lnTo>
                    <a:pt x="127941" y="527607"/>
                  </a:lnTo>
                  <a:cubicBezTo>
                    <a:pt x="94009" y="527607"/>
                    <a:pt x="61467" y="514127"/>
                    <a:pt x="37473" y="490134"/>
                  </a:cubicBezTo>
                  <a:cubicBezTo>
                    <a:pt x="13479" y="466140"/>
                    <a:pt x="0" y="433598"/>
                    <a:pt x="0" y="399666"/>
                  </a:cubicBezTo>
                  <a:lnTo>
                    <a:pt x="0" y="127941"/>
                  </a:lnTo>
                  <a:cubicBezTo>
                    <a:pt x="0" y="94009"/>
                    <a:pt x="13479" y="61467"/>
                    <a:pt x="37473" y="37473"/>
                  </a:cubicBezTo>
                  <a:cubicBezTo>
                    <a:pt x="61467" y="13479"/>
                    <a:pt x="94009" y="0"/>
                    <a:pt x="127941" y="0"/>
                  </a:cubicBezTo>
                  <a:close/>
                </a:path>
              </a:pathLst>
            </a:custGeom>
            <a:solidFill>
              <a:srgbClr val="545454"/>
            </a:solidFill>
          </p:spPr>
          <p:txBody>
            <a:bodyPr/>
            <a:lstStyle/>
            <a:p>
              <a:endParaRPr lang="en-IN"/>
            </a:p>
          </p:txBody>
        </p:sp>
        <p:sp>
          <p:nvSpPr>
            <p:cNvPr id="24" name="TextBox 24"/>
            <p:cNvSpPr txBox="1"/>
            <p:nvPr/>
          </p:nvSpPr>
          <p:spPr>
            <a:xfrm>
              <a:off x="0" y="9525"/>
              <a:ext cx="812800" cy="518082"/>
            </a:xfrm>
            <a:prstGeom prst="rect">
              <a:avLst/>
            </a:prstGeom>
          </p:spPr>
          <p:txBody>
            <a:bodyPr lIns="50800" tIns="50800" rIns="50800" bIns="50800" rtlCol="0" anchor="ctr"/>
            <a:lstStyle/>
            <a:p>
              <a:pPr algn="ctr">
                <a:lnSpc>
                  <a:spcPts val="2120"/>
                </a:lnSpc>
              </a:pPr>
              <a:r>
                <a:rPr lang="en-US" sz="2000">
                  <a:solidFill>
                    <a:srgbClr val="FFFFFF"/>
                  </a:solidFill>
                  <a:latin typeface="Public Sans Bold"/>
                </a:rPr>
                <a:t>DOCUMENT FINDINGS</a:t>
              </a:r>
            </a:p>
          </p:txBody>
        </p:sp>
      </p:grpSp>
      <p:grpSp>
        <p:nvGrpSpPr>
          <p:cNvPr id="25" name="Group 25"/>
          <p:cNvGrpSpPr/>
          <p:nvPr/>
        </p:nvGrpSpPr>
        <p:grpSpPr>
          <a:xfrm>
            <a:off x="1044997" y="3066784"/>
            <a:ext cx="1776834" cy="888417"/>
            <a:chOff x="0" y="0"/>
            <a:chExt cx="812800" cy="406400"/>
          </a:xfrm>
        </p:grpSpPr>
        <p:sp>
          <p:nvSpPr>
            <p:cNvPr id="26" name="Freeform 26"/>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8D8C89"/>
            </a:solidFill>
          </p:spPr>
          <p:txBody>
            <a:bodyPr/>
            <a:lstStyle/>
            <a:p>
              <a:endParaRPr lang="en-IN"/>
            </a:p>
          </p:txBody>
        </p:sp>
        <p:sp>
          <p:nvSpPr>
            <p:cNvPr id="27" name="TextBox 27"/>
            <p:cNvSpPr txBox="1"/>
            <p:nvPr/>
          </p:nvSpPr>
          <p:spPr>
            <a:xfrm>
              <a:off x="0" y="9525"/>
              <a:ext cx="812800" cy="396875"/>
            </a:xfrm>
            <a:prstGeom prst="rect">
              <a:avLst/>
            </a:prstGeom>
          </p:spPr>
          <p:txBody>
            <a:bodyPr lIns="50800" tIns="50800" rIns="50800" bIns="50800" rtlCol="0" anchor="ctr"/>
            <a:lstStyle/>
            <a:p>
              <a:pPr algn="ctr">
                <a:lnSpc>
                  <a:spcPts val="2120"/>
                </a:lnSpc>
              </a:pPr>
              <a:r>
                <a:rPr lang="en-US" sz="2000">
                  <a:solidFill>
                    <a:srgbClr val="000000"/>
                  </a:solidFill>
                  <a:latin typeface="Public Sans Bold"/>
                </a:rPr>
                <a:t>START</a:t>
              </a:r>
            </a:p>
          </p:txBody>
        </p:sp>
      </p:grpSp>
      <p:sp>
        <p:nvSpPr>
          <p:cNvPr id="28" name="TextBox 28"/>
          <p:cNvSpPr txBox="1"/>
          <p:nvPr/>
        </p:nvSpPr>
        <p:spPr>
          <a:xfrm>
            <a:off x="1006871" y="942975"/>
            <a:ext cx="16230600"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PATH TO INTEGRATION</a:t>
            </a:r>
          </a:p>
        </p:txBody>
      </p:sp>
      <p:sp>
        <p:nvSpPr>
          <p:cNvPr id="29" name="TextBox 29"/>
          <p:cNvSpPr txBox="1"/>
          <p:nvPr/>
        </p:nvSpPr>
        <p:spPr>
          <a:xfrm>
            <a:off x="14899240" y="8494219"/>
            <a:ext cx="1682491" cy="1057794"/>
          </a:xfrm>
          <a:prstGeom prst="rect">
            <a:avLst/>
          </a:prstGeom>
        </p:spPr>
        <p:txBody>
          <a:bodyPr lIns="0" tIns="0" rIns="0" bIns="0" rtlCol="0" anchor="t">
            <a:spAutoFit/>
          </a:bodyPr>
          <a:lstStyle/>
          <a:p>
            <a:pPr>
              <a:lnSpc>
                <a:spcPts val="2717"/>
              </a:lnSpc>
            </a:pPr>
            <a:r>
              <a:rPr lang="en-US" sz="2986" spc="14">
                <a:solidFill>
                  <a:srgbClr val="2B2C30"/>
                </a:solidFill>
                <a:latin typeface="Playfair Display"/>
              </a:rPr>
              <a:t>Fortune Algo Cookies</a:t>
            </a:r>
          </a:p>
        </p:txBody>
      </p:sp>
      <p:grpSp>
        <p:nvGrpSpPr>
          <p:cNvPr id="30" name="Group 30"/>
          <p:cNvGrpSpPr/>
          <p:nvPr/>
        </p:nvGrpSpPr>
        <p:grpSpPr>
          <a:xfrm>
            <a:off x="1028700" y="5984441"/>
            <a:ext cx="1776834" cy="888417"/>
            <a:chOff x="0" y="0"/>
            <a:chExt cx="812800" cy="406400"/>
          </a:xfrm>
        </p:grpSpPr>
        <p:sp>
          <p:nvSpPr>
            <p:cNvPr id="31" name="Freeform 31"/>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8D8C89"/>
            </a:solidFill>
          </p:spPr>
          <p:txBody>
            <a:bodyPr/>
            <a:lstStyle/>
            <a:p>
              <a:endParaRPr lang="en-IN"/>
            </a:p>
          </p:txBody>
        </p:sp>
        <p:sp>
          <p:nvSpPr>
            <p:cNvPr id="32" name="TextBox 32"/>
            <p:cNvSpPr txBox="1"/>
            <p:nvPr/>
          </p:nvSpPr>
          <p:spPr>
            <a:xfrm>
              <a:off x="0" y="9525"/>
              <a:ext cx="812800" cy="396875"/>
            </a:xfrm>
            <a:prstGeom prst="rect">
              <a:avLst/>
            </a:prstGeom>
          </p:spPr>
          <p:txBody>
            <a:bodyPr lIns="50800" tIns="50800" rIns="50800" bIns="50800" rtlCol="0" anchor="ctr"/>
            <a:lstStyle/>
            <a:p>
              <a:pPr algn="ctr">
                <a:lnSpc>
                  <a:spcPts val="2120"/>
                </a:lnSpc>
              </a:pPr>
              <a:r>
                <a:rPr lang="en-US" sz="2000">
                  <a:solidFill>
                    <a:srgbClr val="000000"/>
                  </a:solidFill>
                  <a:latin typeface="Public Sans Bold"/>
                </a:rPr>
                <a:t>END</a:t>
              </a:r>
            </a:p>
          </p:txBody>
        </p:sp>
      </p:grpSp>
      <p:sp>
        <p:nvSpPr>
          <p:cNvPr id="33" name="AutoShape 33"/>
          <p:cNvSpPr/>
          <p:nvPr/>
        </p:nvSpPr>
        <p:spPr>
          <a:xfrm flipV="1">
            <a:off x="2821831" y="3510992"/>
            <a:ext cx="609600" cy="0"/>
          </a:xfrm>
          <a:prstGeom prst="line">
            <a:avLst/>
          </a:prstGeom>
          <a:ln w="38100" cap="flat">
            <a:solidFill>
              <a:srgbClr val="2B2C30"/>
            </a:solidFill>
            <a:prstDash val="solid"/>
            <a:headEnd type="none" w="sm" len="sm"/>
            <a:tailEnd type="arrow" w="med" len="sm"/>
          </a:ln>
        </p:spPr>
        <p:txBody>
          <a:bodyPr/>
          <a:lstStyle/>
          <a:p>
            <a:endParaRPr lang="en-IN"/>
          </a:p>
        </p:txBody>
      </p:sp>
      <p:sp>
        <p:nvSpPr>
          <p:cNvPr id="34" name="AutoShape 34"/>
          <p:cNvSpPr/>
          <p:nvPr/>
        </p:nvSpPr>
        <p:spPr>
          <a:xfrm>
            <a:off x="6517531" y="3510992"/>
            <a:ext cx="607446" cy="0"/>
          </a:xfrm>
          <a:prstGeom prst="line">
            <a:avLst/>
          </a:prstGeom>
          <a:ln w="38100" cap="flat">
            <a:solidFill>
              <a:srgbClr val="2B2C30"/>
            </a:solidFill>
            <a:prstDash val="solid"/>
            <a:headEnd type="none" w="sm" len="sm"/>
            <a:tailEnd type="arrow" w="med" len="sm"/>
          </a:ln>
        </p:spPr>
        <p:txBody>
          <a:bodyPr/>
          <a:lstStyle/>
          <a:p>
            <a:endParaRPr lang="en-IN"/>
          </a:p>
        </p:txBody>
      </p:sp>
      <p:sp>
        <p:nvSpPr>
          <p:cNvPr id="35" name="AutoShape 35"/>
          <p:cNvSpPr/>
          <p:nvPr/>
        </p:nvSpPr>
        <p:spPr>
          <a:xfrm flipV="1">
            <a:off x="10211077" y="3510547"/>
            <a:ext cx="607446" cy="445"/>
          </a:xfrm>
          <a:prstGeom prst="line">
            <a:avLst/>
          </a:prstGeom>
          <a:ln w="38100" cap="flat">
            <a:solidFill>
              <a:srgbClr val="2B2C30"/>
            </a:solidFill>
            <a:prstDash val="solid"/>
            <a:headEnd type="none" w="sm" len="sm"/>
            <a:tailEnd type="arrow" w="med" len="sm"/>
          </a:ln>
        </p:spPr>
        <p:txBody>
          <a:bodyPr/>
          <a:lstStyle/>
          <a:p>
            <a:endParaRPr lang="en-IN"/>
          </a:p>
        </p:txBody>
      </p:sp>
      <p:sp>
        <p:nvSpPr>
          <p:cNvPr id="36" name="AutoShape 36"/>
          <p:cNvSpPr/>
          <p:nvPr/>
        </p:nvSpPr>
        <p:spPr>
          <a:xfrm>
            <a:off x="13904624" y="3510547"/>
            <a:ext cx="632193" cy="445"/>
          </a:xfrm>
          <a:prstGeom prst="line">
            <a:avLst/>
          </a:prstGeom>
          <a:ln w="38100" cap="flat">
            <a:solidFill>
              <a:srgbClr val="2B2C30"/>
            </a:solidFill>
            <a:prstDash val="solid"/>
            <a:headEnd type="none" w="sm" len="sm"/>
            <a:tailEnd type="arrow" w="med" len="sm"/>
          </a:ln>
        </p:spPr>
        <p:txBody>
          <a:bodyPr/>
          <a:lstStyle/>
          <a:p>
            <a:endParaRPr lang="en-IN"/>
          </a:p>
        </p:txBody>
      </p:sp>
      <p:sp>
        <p:nvSpPr>
          <p:cNvPr id="37" name="AutoShape 37"/>
          <p:cNvSpPr/>
          <p:nvPr/>
        </p:nvSpPr>
        <p:spPr>
          <a:xfrm>
            <a:off x="16079866" y="4512621"/>
            <a:ext cx="0" cy="914400"/>
          </a:xfrm>
          <a:prstGeom prst="line">
            <a:avLst/>
          </a:prstGeom>
          <a:ln w="38100" cap="flat">
            <a:solidFill>
              <a:srgbClr val="2B2C30"/>
            </a:solidFill>
            <a:prstDash val="solid"/>
            <a:headEnd type="none" w="sm" len="sm"/>
            <a:tailEnd type="arrow" w="med" len="sm"/>
          </a:ln>
        </p:spPr>
        <p:txBody>
          <a:bodyPr/>
          <a:lstStyle/>
          <a:p>
            <a:endParaRPr lang="en-IN"/>
          </a:p>
        </p:txBody>
      </p:sp>
      <p:sp>
        <p:nvSpPr>
          <p:cNvPr id="38" name="AutoShape 38"/>
          <p:cNvSpPr/>
          <p:nvPr/>
        </p:nvSpPr>
        <p:spPr>
          <a:xfrm>
            <a:off x="13904624" y="6428649"/>
            <a:ext cx="0" cy="0"/>
          </a:xfrm>
          <a:prstGeom prst="line">
            <a:avLst/>
          </a:prstGeom>
          <a:ln w="38100" cap="flat">
            <a:solidFill>
              <a:srgbClr val="2B2C30"/>
            </a:solidFill>
            <a:prstDash val="solid"/>
            <a:headEnd type="none" w="sm" len="sm"/>
            <a:tailEnd type="arrow" w="med" len="sm"/>
          </a:ln>
        </p:spPr>
        <p:txBody>
          <a:bodyPr/>
          <a:lstStyle/>
          <a:p>
            <a:endParaRPr lang="en-IN"/>
          </a:p>
        </p:txBody>
      </p:sp>
      <p:sp>
        <p:nvSpPr>
          <p:cNvPr id="39" name="AutoShape 39"/>
          <p:cNvSpPr/>
          <p:nvPr/>
        </p:nvSpPr>
        <p:spPr>
          <a:xfrm flipH="1">
            <a:off x="10211077" y="6428649"/>
            <a:ext cx="1181280" cy="0"/>
          </a:xfrm>
          <a:prstGeom prst="line">
            <a:avLst/>
          </a:prstGeom>
          <a:ln w="38100" cap="flat">
            <a:solidFill>
              <a:srgbClr val="2B2C30"/>
            </a:solidFill>
            <a:prstDash val="solid"/>
            <a:headEnd type="none" w="sm" len="sm"/>
            <a:tailEnd type="arrow" w="med" len="sm"/>
          </a:ln>
        </p:spPr>
        <p:txBody>
          <a:bodyPr/>
          <a:lstStyle/>
          <a:p>
            <a:endParaRPr lang="en-IN"/>
          </a:p>
        </p:txBody>
      </p:sp>
      <p:sp>
        <p:nvSpPr>
          <p:cNvPr id="40" name="AutoShape 40"/>
          <p:cNvSpPr/>
          <p:nvPr/>
        </p:nvSpPr>
        <p:spPr>
          <a:xfrm flipH="1">
            <a:off x="6673238" y="6428649"/>
            <a:ext cx="451739" cy="0"/>
          </a:xfrm>
          <a:prstGeom prst="line">
            <a:avLst/>
          </a:prstGeom>
          <a:ln w="38100" cap="flat">
            <a:solidFill>
              <a:srgbClr val="2B2C30"/>
            </a:solidFill>
            <a:prstDash val="solid"/>
            <a:headEnd type="none" w="sm" len="sm"/>
            <a:tailEnd type="arrow" w="med" len="sm"/>
          </a:ln>
        </p:spPr>
        <p:txBody>
          <a:bodyPr/>
          <a:lstStyle/>
          <a:p>
            <a:endParaRPr lang="en-IN"/>
          </a:p>
        </p:txBody>
      </p:sp>
      <p:grpSp>
        <p:nvGrpSpPr>
          <p:cNvPr id="41" name="Group 41"/>
          <p:cNvGrpSpPr/>
          <p:nvPr/>
        </p:nvGrpSpPr>
        <p:grpSpPr>
          <a:xfrm>
            <a:off x="3587138" y="5427021"/>
            <a:ext cx="3086100" cy="2003257"/>
            <a:chOff x="0" y="0"/>
            <a:chExt cx="812800" cy="527607"/>
          </a:xfrm>
        </p:grpSpPr>
        <p:sp>
          <p:nvSpPr>
            <p:cNvPr id="42" name="Freeform 42"/>
            <p:cNvSpPr/>
            <p:nvPr/>
          </p:nvSpPr>
          <p:spPr>
            <a:xfrm>
              <a:off x="0" y="0"/>
              <a:ext cx="812800" cy="527607"/>
            </a:xfrm>
            <a:custGeom>
              <a:avLst/>
              <a:gdLst/>
              <a:ahLst/>
              <a:cxnLst/>
              <a:rect l="l" t="t" r="r" b="b"/>
              <a:pathLst>
                <a:path w="812800" h="527607">
                  <a:moveTo>
                    <a:pt x="127941" y="0"/>
                  </a:moveTo>
                  <a:lnTo>
                    <a:pt x="684859" y="0"/>
                  </a:lnTo>
                  <a:cubicBezTo>
                    <a:pt x="718791" y="0"/>
                    <a:pt x="751333" y="13479"/>
                    <a:pt x="775327" y="37473"/>
                  </a:cubicBezTo>
                  <a:cubicBezTo>
                    <a:pt x="799321" y="61467"/>
                    <a:pt x="812800" y="94009"/>
                    <a:pt x="812800" y="127941"/>
                  </a:cubicBezTo>
                  <a:lnTo>
                    <a:pt x="812800" y="399666"/>
                  </a:lnTo>
                  <a:cubicBezTo>
                    <a:pt x="812800" y="433598"/>
                    <a:pt x="799321" y="466140"/>
                    <a:pt x="775327" y="490134"/>
                  </a:cubicBezTo>
                  <a:cubicBezTo>
                    <a:pt x="751333" y="514127"/>
                    <a:pt x="718791" y="527607"/>
                    <a:pt x="684859" y="527607"/>
                  </a:cubicBezTo>
                  <a:lnTo>
                    <a:pt x="127941" y="527607"/>
                  </a:lnTo>
                  <a:cubicBezTo>
                    <a:pt x="94009" y="527607"/>
                    <a:pt x="61467" y="514127"/>
                    <a:pt x="37473" y="490134"/>
                  </a:cubicBezTo>
                  <a:cubicBezTo>
                    <a:pt x="13479" y="466140"/>
                    <a:pt x="0" y="433598"/>
                    <a:pt x="0" y="399666"/>
                  </a:cubicBezTo>
                  <a:lnTo>
                    <a:pt x="0" y="127941"/>
                  </a:lnTo>
                  <a:cubicBezTo>
                    <a:pt x="0" y="94009"/>
                    <a:pt x="13479" y="61467"/>
                    <a:pt x="37473" y="37473"/>
                  </a:cubicBezTo>
                  <a:cubicBezTo>
                    <a:pt x="61467" y="13479"/>
                    <a:pt x="94009" y="0"/>
                    <a:pt x="127941" y="0"/>
                  </a:cubicBezTo>
                  <a:close/>
                </a:path>
              </a:pathLst>
            </a:custGeom>
            <a:solidFill>
              <a:srgbClr val="545454"/>
            </a:solidFill>
          </p:spPr>
          <p:txBody>
            <a:bodyPr/>
            <a:lstStyle/>
            <a:p>
              <a:endParaRPr lang="en-IN"/>
            </a:p>
          </p:txBody>
        </p:sp>
        <p:sp>
          <p:nvSpPr>
            <p:cNvPr id="43" name="TextBox 43"/>
            <p:cNvSpPr txBox="1"/>
            <p:nvPr/>
          </p:nvSpPr>
          <p:spPr>
            <a:xfrm>
              <a:off x="0" y="9525"/>
              <a:ext cx="812800" cy="518082"/>
            </a:xfrm>
            <a:prstGeom prst="rect">
              <a:avLst/>
            </a:prstGeom>
          </p:spPr>
          <p:txBody>
            <a:bodyPr lIns="50800" tIns="50800" rIns="50800" bIns="50800" rtlCol="0" anchor="ctr"/>
            <a:lstStyle/>
            <a:p>
              <a:pPr algn="ctr">
                <a:lnSpc>
                  <a:spcPts val="2120"/>
                </a:lnSpc>
              </a:pPr>
              <a:r>
                <a:rPr lang="en-US" sz="2000">
                  <a:solidFill>
                    <a:srgbClr val="FFFFFF"/>
                  </a:solidFill>
                  <a:latin typeface="Public Sans Bold"/>
                </a:rPr>
                <a:t>FINALISE GITHUB REPOSITORY</a:t>
              </a:r>
            </a:p>
          </p:txBody>
        </p:sp>
      </p:grpSp>
      <p:sp>
        <p:nvSpPr>
          <p:cNvPr id="44" name="AutoShape 44"/>
          <p:cNvSpPr/>
          <p:nvPr/>
        </p:nvSpPr>
        <p:spPr>
          <a:xfrm flipH="1">
            <a:off x="2805534" y="6428649"/>
            <a:ext cx="781604" cy="0"/>
          </a:xfrm>
          <a:prstGeom prst="line">
            <a:avLst/>
          </a:prstGeom>
          <a:ln w="38100" cap="flat">
            <a:solidFill>
              <a:srgbClr val="2B2C30"/>
            </a:solidFill>
            <a:prstDash val="solid"/>
            <a:headEnd type="none" w="sm" len="sm"/>
            <a:tailEnd type="arrow" w="med" len="sm"/>
          </a:ln>
        </p:spPr>
        <p:txBody>
          <a:bodyPr/>
          <a:lstStyle/>
          <a:p>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1419593" y="475675"/>
            <a:ext cx="5615732" cy="4114800"/>
          </a:xfrm>
          <a:custGeom>
            <a:avLst/>
            <a:gdLst/>
            <a:ahLst/>
            <a:cxnLst/>
            <a:rect l="l" t="t" r="r" b="b"/>
            <a:pathLst>
              <a:path w="5615732" h="4114800">
                <a:moveTo>
                  <a:pt x="0" y="0"/>
                </a:moveTo>
                <a:lnTo>
                  <a:pt x="5615732" y="0"/>
                </a:lnTo>
                <a:lnTo>
                  <a:pt x="561573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420591" y="2004148"/>
            <a:ext cx="3274130" cy="5046828"/>
          </a:xfrm>
          <a:custGeom>
            <a:avLst/>
            <a:gdLst/>
            <a:ahLst/>
            <a:cxnLst/>
            <a:rect l="l" t="t" r="r" b="b"/>
            <a:pathLst>
              <a:path w="3274130" h="5046828">
                <a:moveTo>
                  <a:pt x="0" y="0"/>
                </a:moveTo>
                <a:lnTo>
                  <a:pt x="3274129" y="0"/>
                </a:lnTo>
                <a:lnTo>
                  <a:pt x="3274129" y="5046828"/>
                </a:lnTo>
                <a:lnTo>
                  <a:pt x="0" y="5046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2582231" y="5738004"/>
            <a:ext cx="2998500" cy="2998500"/>
          </a:xfrm>
          <a:custGeom>
            <a:avLst/>
            <a:gdLst/>
            <a:ahLst/>
            <a:cxnLst/>
            <a:rect l="l" t="t" r="r" b="b"/>
            <a:pathLst>
              <a:path w="2998500" h="2998500">
                <a:moveTo>
                  <a:pt x="0" y="0"/>
                </a:moveTo>
                <a:lnTo>
                  <a:pt x="2998500" y="0"/>
                </a:lnTo>
                <a:lnTo>
                  <a:pt x="2998500" y="2998500"/>
                </a:lnTo>
                <a:lnTo>
                  <a:pt x="0" y="29985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TextBox 5"/>
          <p:cNvSpPr txBox="1"/>
          <p:nvPr/>
        </p:nvSpPr>
        <p:spPr>
          <a:xfrm>
            <a:off x="5735363" y="4161935"/>
            <a:ext cx="5683800" cy="3151549"/>
          </a:xfrm>
          <a:prstGeom prst="rect">
            <a:avLst/>
          </a:prstGeom>
        </p:spPr>
        <p:txBody>
          <a:bodyPr lIns="0" tIns="0" rIns="0" bIns="0" rtlCol="0" anchor="t">
            <a:spAutoFit/>
          </a:bodyPr>
          <a:lstStyle/>
          <a:p>
            <a:pPr algn="ctr">
              <a:lnSpc>
                <a:spcPts val="12880"/>
              </a:lnSpc>
            </a:pPr>
            <a:r>
              <a:rPr lang="en-US" sz="9200">
                <a:solidFill>
                  <a:srgbClr val="000000"/>
                </a:solidFill>
                <a:latin typeface="WenQuanYi Bold"/>
              </a:rPr>
              <a:t>Q&amp;A Session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0221204" y="1724294"/>
            <a:ext cx="7427214" cy="8229600"/>
          </a:xfrm>
          <a:custGeom>
            <a:avLst/>
            <a:gdLst/>
            <a:ahLst/>
            <a:cxnLst/>
            <a:rect l="l" t="t" r="r" b="b"/>
            <a:pathLst>
              <a:path w="7427214" h="8229600">
                <a:moveTo>
                  <a:pt x="0" y="0"/>
                </a:moveTo>
                <a:lnTo>
                  <a:pt x="7427214" y="0"/>
                </a:lnTo>
                <a:lnTo>
                  <a:pt x="7427214" y="8229600"/>
                </a:lnTo>
                <a:lnTo>
                  <a:pt x="0" y="8229600"/>
                </a:lnTo>
                <a:lnTo>
                  <a:pt x="0" y="0"/>
                </a:lnTo>
                <a:close/>
              </a:path>
            </a:pathLst>
          </a:custGeom>
          <a:blipFill>
            <a:blip r:embed="rId2"/>
            <a:stretch>
              <a:fillRect/>
            </a:stretch>
          </a:blipFill>
        </p:spPr>
        <p:txBody>
          <a:bodyPr/>
          <a:lstStyle/>
          <a:p>
            <a:endParaRPr lang="en-IN"/>
          </a:p>
        </p:txBody>
      </p:sp>
      <p:sp>
        <p:nvSpPr>
          <p:cNvPr id="3" name="AutoShape 3"/>
          <p:cNvSpPr/>
          <p:nvPr/>
        </p:nvSpPr>
        <p:spPr>
          <a:xfrm flipV="1">
            <a:off x="1028718" y="3234364"/>
            <a:ext cx="16230594" cy="38509"/>
          </a:xfrm>
          <a:prstGeom prst="line">
            <a:avLst/>
          </a:prstGeom>
          <a:ln w="9525" cap="flat">
            <a:solidFill>
              <a:srgbClr val="2B2C30"/>
            </a:solidFill>
            <a:prstDash val="solid"/>
            <a:headEnd type="none" w="sm" len="sm"/>
            <a:tailEnd type="none" w="sm" len="sm"/>
          </a:ln>
        </p:spPr>
        <p:txBody>
          <a:bodyPr/>
          <a:lstStyle/>
          <a:p>
            <a:endParaRPr lang="en-IN"/>
          </a:p>
        </p:txBody>
      </p:sp>
      <p:sp>
        <p:nvSpPr>
          <p:cNvPr id="4" name="Freeform 4"/>
          <p:cNvSpPr/>
          <p:nvPr/>
        </p:nvSpPr>
        <p:spPr>
          <a:xfrm>
            <a:off x="16701746" y="8616481"/>
            <a:ext cx="535737" cy="727544"/>
          </a:xfrm>
          <a:custGeom>
            <a:avLst/>
            <a:gdLst/>
            <a:ahLst/>
            <a:cxnLst/>
            <a:rect l="l" t="t" r="r" b="b"/>
            <a:pathLst>
              <a:path w="535737" h="727544">
                <a:moveTo>
                  <a:pt x="0" y="0"/>
                </a:moveTo>
                <a:lnTo>
                  <a:pt x="535736" y="0"/>
                </a:lnTo>
                <a:lnTo>
                  <a:pt x="535736" y="727544"/>
                </a:lnTo>
                <a:lnTo>
                  <a:pt x="0" y="7275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9279273" y="4693179"/>
            <a:ext cx="4876909" cy="5471988"/>
          </a:xfrm>
          <a:custGeom>
            <a:avLst/>
            <a:gdLst/>
            <a:ahLst/>
            <a:cxnLst/>
            <a:rect l="l" t="t" r="r" b="b"/>
            <a:pathLst>
              <a:path w="4876909" h="5471988">
                <a:moveTo>
                  <a:pt x="0" y="0"/>
                </a:moveTo>
                <a:lnTo>
                  <a:pt x="4876909" y="0"/>
                </a:lnTo>
                <a:lnTo>
                  <a:pt x="4876909" y="5471988"/>
                </a:lnTo>
                <a:lnTo>
                  <a:pt x="0" y="5471988"/>
                </a:lnTo>
                <a:lnTo>
                  <a:pt x="0" y="0"/>
                </a:lnTo>
                <a:close/>
              </a:path>
            </a:pathLst>
          </a:custGeom>
          <a:blipFill>
            <a:blip r:embed="rId5"/>
            <a:stretch>
              <a:fillRect/>
            </a:stretch>
          </a:blipFill>
        </p:spPr>
        <p:txBody>
          <a:bodyPr/>
          <a:lstStyle/>
          <a:p>
            <a:endParaRPr lang="en-IN"/>
          </a:p>
        </p:txBody>
      </p:sp>
      <p:sp>
        <p:nvSpPr>
          <p:cNvPr id="6" name="Freeform 6"/>
          <p:cNvSpPr/>
          <p:nvPr/>
        </p:nvSpPr>
        <p:spPr>
          <a:xfrm>
            <a:off x="10277211" y="2532919"/>
            <a:ext cx="7315200" cy="1330036"/>
          </a:xfrm>
          <a:custGeom>
            <a:avLst/>
            <a:gdLst/>
            <a:ahLst/>
            <a:cxnLst/>
            <a:rect l="l" t="t" r="r" b="b"/>
            <a:pathLst>
              <a:path w="7315200" h="1330036">
                <a:moveTo>
                  <a:pt x="0" y="0"/>
                </a:moveTo>
                <a:lnTo>
                  <a:pt x="7315200" y="0"/>
                </a:lnTo>
                <a:lnTo>
                  <a:pt x="7315200" y="1330037"/>
                </a:lnTo>
                <a:lnTo>
                  <a:pt x="0" y="13300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TextBox 7"/>
          <p:cNvSpPr txBox="1"/>
          <p:nvPr/>
        </p:nvSpPr>
        <p:spPr>
          <a:xfrm>
            <a:off x="850974" y="986032"/>
            <a:ext cx="12217519" cy="1546887"/>
          </a:xfrm>
          <a:prstGeom prst="rect">
            <a:avLst/>
          </a:prstGeom>
        </p:spPr>
        <p:txBody>
          <a:bodyPr lIns="0" tIns="0" rIns="0" bIns="0" rtlCol="0" anchor="t">
            <a:spAutoFit/>
          </a:bodyPr>
          <a:lstStyle/>
          <a:p>
            <a:pPr>
              <a:lnSpc>
                <a:spcPts val="11355"/>
              </a:lnSpc>
            </a:pPr>
            <a:r>
              <a:rPr lang="en-US" sz="12478" spc="62">
                <a:solidFill>
                  <a:srgbClr val="2B2C30"/>
                </a:solidFill>
                <a:latin typeface="Playfair Display"/>
              </a:rPr>
              <a:t>Thank you!</a:t>
            </a:r>
          </a:p>
        </p:txBody>
      </p:sp>
      <p:grpSp>
        <p:nvGrpSpPr>
          <p:cNvPr id="8" name="Group 8"/>
          <p:cNvGrpSpPr/>
          <p:nvPr/>
        </p:nvGrpSpPr>
        <p:grpSpPr>
          <a:xfrm>
            <a:off x="1028718" y="7055251"/>
            <a:ext cx="7387483" cy="2706486"/>
            <a:chOff x="0" y="0"/>
            <a:chExt cx="9849978" cy="3608648"/>
          </a:xfrm>
        </p:grpSpPr>
        <p:sp>
          <p:nvSpPr>
            <p:cNvPr id="9" name="TextBox 9"/>
            <p:cNvSpPr txBox="1"/>
            <p:nvPr/>
          </p:nvSpPr>
          <p:spPr>
            <a:xfrm>
              <a:off x="0" y="-57150"/>
              <a:ext cx="9849978" cy="2233517"/>
            </a:xfrm>
            <a:prstGeom prst="rect">
              <a:avLst/>
            </a:prstGeom>
          </p:spPr>
          <p:txBody>
            <a:bodyPr lIns="0" tIns="0" rIns="0" bIns="0" rtlCol="0" anchor="t">
              <a:spAutoFit/>
            </a:bodyPr>
            <a:lstStyle/>
            <a:p>
              <a:pPr algn="ctr">
                <a:lnSpc>
                  <a:spcPts val="6698"/>
                </a:lnSpc>
              </a:pPr>
              <a:r>
                <a:rPr lang="en-US" sz="5152">
                  <a:solidFill>
                    <a:srgbClr val="2B2C30"/>
                  </a:solidFill>
                  <a:latin typeface="Alice"/>
                </a:rPr>
                <a:t>Merry Christmas</a:t>
              </a:r>
            </a:p>
            <a:p>
              <a:pPr algn="ctr">
                <a:lnSpc>
                  <a:spcPts val="6804"/>
                </a:lnSpc>
              </a:pPr>
              <a:r>
                <a:rPr lang="en-US" sz="5234">
                  <a:solidFill>
                    <a:srgbClr val="2B2C30"/>
                  </a:solidFill>
                  <a:latin typeface="Alice"/>
                </a:rPr>
                <a:t>&amp; A Happy New Year!</a:t>
              </a:r>
            </a:p>
          </p:txBody>
        </p:sp>
        <p:sp>
          <p:nvSpPr>
            <p:cNvPr id="10" name="TextBox 10"/>
            <p:cNvSpPr txBox="1"/>
            <p:nvPr/>
          </p:nvSpPr>
          <p:spPr>
            <a:xfrm>
              <a:off x="0" y="2563897"/>
              <a:ext cx="9849978" cy="1044751"/>
            </a:xfrm>
            <a:prstGeom prst="rect">
              <a:avLst/>
            </a:prstGeom>
          </p:spPr>
          <p:txBody>
            <a:bodyPr lIns="0" tIns="0" rIns="0" bIns="0" rtlCol="0" anchor="t">
              <a:spAutoFit/>
            </a:bodyPr>
            <a:lstStyle/>
            <a:p>
              <a:pPr algn="ctr">
                <a:lnSpc>
                  <a:spcPts val="6379"/>
                </a:lnSpc>
              </a:pPr>
              <a:endParaRPr/>
            </a:p>
          </p:txBody>
        </p:sp>
      </p:grpSp>
      <p:sp>
        <p:nvSpPr>
          <p:cNvPr id="11" name="TextBox 11"/>
          <p:cNvSpPr txBox="1"/>
          <p:nvPr/>
        </p:nvSpPr>
        <p:spPr>
          <a:xfrm>
            <a:off x="15019255" y="8494219"/>
            <a:ext cx="1682491" cy="1057794"/>
          </a:xfrm>
          <a:prstGeom prst="rect">
            <a:avLst/>
          </a:prstGeom>
        </p:spPr>
        <p:txBody>
          <a:bodyPr lIns="0" tIns="0" rIns="0" bIns="0" rtlCol="0" anchor="t">
            <a:spAutoFit/>
          </a:bodyPr>
          <a:lstStyle/>
          <a:p>
            <a:pPr>
              <a:lnSpc>
                <a:spcPts val="2717"/>
              </a:lnSpc>
            </a:pPr>
            <a:r>
              <a:rPr lang="en-US" sz="2986" spc="14">
                <a:solidFill>
                  <a:srgbClr val="2B2C30"/>
                </a:solidFill>
                <a:latin typeface="Playfair Display"/>
              </a:rPr>
              <a:t>Fortune Algo Cookies</a:t>
            </a:r>
          </a:p>
        </p:txBody>
      </p:sp>
      <p:sp>
        <p:nvSpPr>
          <p:cNvPr id="12" name="TextBox 12"/>
          <p:cNvSpPr txBox="1"/>
          <p:nvPr/>
        </p:nvSpPr>
        <p:spPr>
          <a:xfrm>
            <a:off x="1028718" y="3499639"/>
            <a:ext cx="7971833" cy="2339455"/>
          </a:xfrm>
          <a:prstGeom prst="rect">
            <a:avLst/>
          </a:prstGeom>
        </p:spPr>
        <p:txBody>
          <a:bodyPr lIns="0" tIns="0" rIns="0" bIns="0" rtlCol="0" anchor="t">
            <a:spAutoFit/>
          </a:bodyPr>
          <a:lstStyle/>
          <a:p>
            <a:pPr>
              <a:lnSpc>
                <a:spcPts val="6199"/>
              </a:lnSpc>
            </a:pPr>
            <a:r>
              <a:rPr lang="en-US" sz="4768" spc="23">
                <a:solidFill>
                  <a:srgbClr val="2B2C30"/>
                </a:solidFill>
                <a:latin typeface="Playfair Display"/>
              </a:rPr>
              <a:t>Together, we can bridge the gap in technology to access extraordinary opportunities.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815114" y="1400828"/>
          <a:ext cx="14469194" cy="8772528"/>
        </p:xfrm>
        <a:graphic>
          <a:graphicData uri="http://schemas.openxmlformats.org/drawingml/2006/table">
            <a:tbl>
              <a:tblPr/>
              <a:tblGrid>
                <a:gridCol w="2433397">
                  <a:extLst>
                    <a:ext uri="{9D8B030D-6E8A-4147-A177-3AD203B41FA5}">
                      <a16:colId xmlns:a16="http://schemas.microsoft.com/office/drawing/2014/main" val="20000"/>
                    </a:ext>
                  </a:extLst>
                </a:gridCol>
                <a:gridCol w="12035797">
                  <a:extLst>
                    <a:ext uri="{9D8B030D-6E8A-4147-A177-3AD203B41FA5}">
                      <a16:colId xmlns:a16="http://schemas.microsoft.com/office/drawing/2014/main" val="20001"/>
                    </a:ext>
                  </a:extLst>
                </a:gridCol>
              </a:tblGrid>
              <a:tr h="736624">
                <a:tc>
                  <a:txBody>
                    <a:bodyPr/>
                    <a:lstStyle/>
                    <a:p>
                      <a:pPr algn="ctr">
                        <a:lnSpc>
                          <a:spcPts val="2100"/>
                        </a:lnSpc>
                        <a:defRPr/>
                      </a:pPr>
                      <a:r>
                        <a:rPr lang="en-US" sz="1500">
                          <a:solidFill>
                            <a:srgbClr val="FFFFFF"/>
                          </a:solidFill>
                          <a:latin typeface="Public Sans Bold"/>
                        </a:rPr>
                        <a:t>Concept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a:lstStyle/>
                    <a:p>
                      <a:pPr algn="ctr">
                        <a:lnSpc>
                          <a:spcPts val="2100"/>
                        </a:lnSpc>
                        <a:defRPr/>
                      </a:pPr>
                      <a:r>
                        <a:rPr lang="en-US" sz="1500">
                          <a:solidFill>
                            <a:srgbClr val="FFFFFF"/>
                          </a:solidFill>
                          <a:latin typeface="Public Sans Bold"/>
                        </a:rPr>
                        <a:t>Short Explanation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extLst>
                  <a:ext uri="{0D108BD9-81ED-4DB2-BD59-A6C34878D82A}">
                    <a16:rowId xmlns:a16="http://schemas.microsoft.com/office/drawing/2014/main" val="10000"/>
                  </a:ext>
                </a:extLst>
              </a:tr>
              <a:tr h="1004488">
                <a:tc>
                  <a:txBody>
                    <a:bodyPr/>
                    <a:lstStyle/>
                    <a:p>
                      <a:pPr algn="ctr">
                        <a:lnSpc>
                          <a:spcPts val="2100"/>
                        </a:lnSpc>
                        <a:defRPr/>
                      </a:pPr>
                      <a:r>
                        <a:rPr lang="en-US" sz="1500">
                          <a:solidFill>
                            <a:srgbClr val="000000"/>
                          </a:solidFill>
                          <a:latin typeface="Public Sans"/>
                        </a:rPr>
                        <a:t>Time Series Analysis with Prophet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Public Sans"/>
                        </a:rPr>
                        <a:t>Prophet is a forecasting tool designed for analyzing time series data which might have irregular trends. It's especially useful for datasets with strong seasonal effects and several seasons of historical data.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04488">
                <a:tc>
                  <a:txBody>
                    <a:bodyPr/>
                    <a:lstStyle/>
                    <a:p>
                      <a:pPr algn="ctr">
                        <a:lnSpc>
                          <a:spcPts val="2100"/>
                        </a:lnSpc>
                        <a:defRPr/>
                      </a:pPr>
                      <a:r>
                        <a:rPr lang="en-US" sz="1500">
                          <a:solidFill>
                            <a:srgbClr val="000000"/>
                          </a:solidFill>
                          <a:latin typeface="Public Sans"/>
                        </a:rPr>
                        <a:t>DMAC (Dual Moving Average Crossover)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Public Sans"/>
                        </a:rPr>
                        <a:t>DMAC is a trading strategy that uses two moving averages of different lengths. A trading signal is generated when the short-term average crosses the long-term average, indicating a potential trend change.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04488">
                <a:tc>
                  <a:txBody>
                    <a:bodyPr/>
                    <a:lstStyle/>
                    <a:p>
                      <a:pPr algn="ctr">
                        <a:lnSpc>
                          <a:spcPts val="2100"/>
                        </a:lnSpc>
                        <a:defRPr/>
                      </a:pPr>
                      <a:r>
                        <a:rPr lang="en-US" sz="1500">
                          <a:solidFill>
                            <a:srgbClr val="000000"/>
                          </a:solidFill>
                          <a:latin typeface="Public Sans"/>
                        </a:rPr>
                        <a:t>Bollinger Bands (BB)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Public Sans"/>
                        </a:rPr>
                        <a:t>Bollinger Bands are a technical analysis tool that consists of a moving average and two standard deviation lines. These bands widen during high volatility and narrow during low volatility, helping identify overbought or oversold conditions.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04488">
                <a:tc>
                  <a:txBody>
                    <a:bodyPr/>
                    <a:lstStyle/>
                    <a:p>
                      <a:pPr algn="ctr">
                        <a:lnSpc>
                          <a:spcPts val="2100"/>
                        </a:lnSpc>
                        <a:defRPr/>
                      </a:pPr>
                      <a:r>
                        <a:rPr lang="en-US" sz="1500">
                          <a:solidFill>
                            <a:srgbClr val="000000"/>
                          </a:solidFill>
                          <a:latin typeface="Public Sans"/>
                        </a:rPr>
                        <a:t>RSI (Relative Strength Index)</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Public Sans"/>
                        </a:rPr>
                        <a:t>RSI is a momentum indicator that measures the speed and change of price movements to identify overbought or oversold conditions. Values above 70 indicate overbought, and below 30 indicate oversold.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04488">
                <a:tc>
                  <a:txBody>
                    <a:bodyPr/>
                    <a:lstStyle/>
                    <a:p>
                      <a:pPr algn="ctr">
                        <a:lnSpc>
                          <a:spcPts val="2100"/>
                        </a:lnSpc>
                        <a:defRPr/>
                      </a:pPr>
                      <a:r>
                        <a:rPr lang="en-US" sz="1500">
                          <a:solidFill>
                            <a:srgbClr val="000000"/>
                          </a:solidFill>
                          <a:latin typeface="Public Sans"/>
                        </a:rPr>
                        <a:t>Backtesting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Public Sans"/>
                        </a:rPr>
                        <a:t>Backtesting involves testing a trading strategy using historical data. It helps evaluate the strategy's effectiveness and its potential for success under different market conditions.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04488">
                <a:tc>
                  <a:txBody>
                    <a:bodyPr/>
                    <a:lstStyle/>
                    <a:p>
                      <a:pPr algn="ctr">
                        <a:lnSpc>
                          <a:spcPts val="2100"/>
                        </a:lnSpc>
                        <a:defRPr/>
                      </a:pPr>
                      <a:r>
                        <a:rPr lang="en-US" sz="1500">
                          <a:solidFill>
                            <a:srgbClr val="000000"/>
                          </a:solidFill>
                          <a:latin typeface="Public Sans"/>
                        </a:rPr>
                        <a:t>Balanced Random 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Public Sans"/>
                        </a:rPr>
                        <a:t>This is a variant of the Random Forest algorithm that is specifically tuned to handle imbalanced datasets. It combines the simplicity of decision trees with ensemble learning to improve prediction 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004488">
                <a:tc>
                  <a:txBody>
                    <a:bodyPr/>
                    <a:lstStyle/>
                    <a:p>
                      <a:pPr algn="ctr">
                        <a:lnSpc>
                          <a:spcPts val="2100"/>
                        </a:lnSpc>
                        <a:defRPr/>
                      </a:pPr>
                      <a:r>
                        <a:rPr lang="en-US" sz="1500">
                          <a:solidFill>
                            <a:srgbClr val="000000"/>
                          </a:solidFill>
                          <a:latin typeface="Public Sans"/>
                        </a:rPr>
                        <a:t>Support Vector Machines (SVM)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Public Sans"/>
                        </a:rPr>
                        <a:t>SVM is a supervised machine learning model that classifies data by finding the best hyperplane that separates different classes in the feature space. It's effective in high-dimensional spaces.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004488">
                <a:tc>
                  <a:txBody>
                    <a:bodyPr/>
                    <a:lstStyle/>
                    <a:p>
                      <a:pPr algn="ctr">
                        <a:lnSpc>
                          <a:spcPts val="2100"/>
                        </a:lnSpc>
                        <a:defRPr/>
                      </a:pPr>
                      <a:r>
                        <a:rPr lang="en-US" sz="1500">
                          <a:solidFill>
                            <a:srgbClr val="000000"/>
                          </a:solidFill>
                          <a:latin typeface="Public Sans"/>
                        </a:rPr>
                        <a:t>Ada 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Public Sans"/>
                        </a:rPr>
                        <a:t>Ada Boost, short for Adaptive Boosting, is an ensemble learning method that combines multiple weak classifiers to form a strong classifier. It adjusts the weights of misclassified instances to improve model 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3" name="TextBox 3"/>
          <p:cNvSpPr txBox="1"/>
          <p:nvPr/>
        </p:nvSpPr>
        <p:spPr>
          <a:xfrm>
            <a:off x="-360651" y="200146"/>
            <a:ext cx="9632729" cy="1037661"/>
          </a:xfrm>
          <a:prstGeom prst="rect">
            <a:avLst/>
          </a:prstGeom>
        </p:spPr>
        <p:txBody>
          <a:bodyPr lIns="0" tIns="0" rIns="0" bIns="0" rtlCol="0" anchor="t">
            <a:spAutoFit/>
          </a:bodyPr>
          <a:lstStyle/>
          <a:p>
            <a:pPr algn="ctr">
              <a:lnSpc>
                <a:spcPts val="8431"/>
              </a:lnSpc>
            </a:pPr>
            <a:r>
              <a:rPr lang="en-US" sz="6022">
                <a:solidFill>
                  <a:srgbClr val="000000"/>
                </a:solidFill>
                <a:latin typeface="Public Sans Bold"/>
              </a:rPr>
              <a:t>Appendix - Glossary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88A7-31A5-631D-6D6C-D6D11D55C3F0}"/>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666E94D2-970E-A27D-664B-65E91E55139C}"/>
              </a:ext>
            </a:extLst>
          </p:cNvPr>
          <p:cNvSpPr>
            <a:spLocks noGrp="1"/>
          </p:cNvSpPr>
          <p:nvPr>
            <p:ph type="subTitle" idx="1"/>
          </p:nvPr>
        </p:nvSpPr>
        <p:spPr/>
        <p:txBody>
          <a:bodyPr/>
          <a:lstStyle/>
          <a:p>
            <a:endParaRPr lang="en-IN"/>
          </a:p>
        </p:txBody>
      </p:sp>
      <p:sp>
        <p:nvSpPr>
          <p:cNvPr id="4" name="Freeform 4">
            <a:extLst>
              <a:ext uri="{FF2B5EF4-FFF2-40B4-BE49-F238E27FC236}">
                <a16:creationId xmlns:a16="http://schemas.microsoft.com/office/drawing/2014/main" id="{001201F2-D6B4-0D43-42B0-FA4B2CCCB22E}"/>
              </a:ext>
            </a:extLst>
          </p:cNvPr>
          <p:cNvSpPr/>
          <p:nvPr/>
        </p:nvSpPr>
        <p:spPr>
          <a:xfrm>
            <a:off x="13737813" y="6001013"/>
            <a:ext cx="2071289" cy="2167522"/>
          </a:xfrm>
          <a:custGeom>
            <a:avLst/>
            <a:gdLst/>
            <a:ahLst/>
            <a:cxnLst/>
            <a:rect l="l" t="t" r="r" b="b"/>
            <a:pathLst>
              <a:path w="2071289" h="2167522">
                <a:moveTo>
                  <a:pt x="0" y="0"/>
                </a:moveTo>
                <a:lnTo>
                  <a:pt x="2071290" y="0"/>
                </a:lnTo>
                <a:lnTo>
                  <a:pt x="2071290" y="2167522"/>
                </a:lnTo>
                <a:lnTo>
                  <a:pt x="0" y="2167522"/>
                </a:lnTo>
                <a:lnTo>
                  <a:pt x="0" y="0"/>
                </a:lnTo>
                <a:close/>
              </a:path>
            </a:pathLst>
          </a:custGeom>
          <a:blipFill>
            <a:blip r:embed="rId2"/>
            <a:stretch>
              <a:fillRect/>
            </a:stretch>
          </a:blipFill>
        </p:spPr>
        <p:txBody>
          <a:bodyPr/>
          <a:lstStyle/>
          <a:p>
            <a:endParaRPr lang="en-IN"/>
          </a:p>
        </p:txBody>
      </p:sp>
      <p:sp>
        <p:nvSpPr>
          <p:cNvPr id="5" name="Freeform 5">
            <a:extLst>
              <a:ext uri="{FF2B5EF4-FFF2-40B4-BE49-F238E27FC236}">
                <a16:creationId xmlns:a16="http://schemas.microsoft.com/office/drawing/2014/main" id="{F078CECB-3836-3D31-986F-B51178B2ED9A}"/>
              </a:ext>
            </a:extLst>
          </p:cNvPr>
          <p:cNvSpPr/>
          <p:nvPr/>
        </p:nvSpPr>
        <p:spPr>
          <a:xfrm>
            <a:off x="16729913" y="6001013"/>
            <a:ext cx="896388" cy="896388"/>
          </a:xfrm>
          <a:custGeom>
            <a:avLst/>
            <a:gdLst/>
            <a:ahLst/>
            <a:cxnLst/>
            <a:rect l="l" t="t" r="r" b="b"/>
            <a:pathLst>
              <a:path w="896388" h="896388">
                <a:moveTo>
                  <a:pt x="0" y="0"/>
                </a:moveTo>
                <a:lnTo>
                  <a:pt x="896388" y="0"/>
                </a:lnTo>
                <a:lnTo>
                  <a:pt x="896388" y="896388"/>
                </a:lnTo>
                <a:lnTo>
                  <a:pt x="0" y="896388"/>
                </a:lnTo>
                <a:lnTo>
                  <a:pt x="0" y="0"/>
                </a:lnTo>
                <a:close/>
              </a:path>
            </a:pathLst>
          </a:custGeom>
          <a:blipFill>
            <a:blip r:embed="rId3"/>
            <a:stretch>
              <a:fillRect/>
            </a:stretch>
          </a:blipFill>
          <a:ln w="38100" cap="sq">
            <a:solidFill>
              <a:srgbClr val="7ED957"/>
            </a:solidFill>
            <a:prstDash val="solid"/>
            <a:miter/>
          </a:ln>
        </p:spPr>
        <p:txBody>
          <a:bodyPr/>
          <a:lstStyle/>
          <a:p>
            <a:endParaRPr lang="en-IN"/>
          </a:p>
        </p:txBody>
      </p:sp>
      <p:sp>
        <p:nvSpPr>
          <p:cNvPr id="6" name="Freeform 6">
            <a:extLst>
              <a:ext uri="{FF2B5EF4-FFF2-40B4-BE49-F238E27FC236}">
                <a16:creationId xmlns:a16="http://schemas.microsoft.com/office/drawing/2014/main" id="{E2BD0D6C-7E85-084D-257A-BDA3EF79A3B1}"/>
              </a:ext>
            </a:extLst>
          </p:cNvPr>
          <p:cNvSpPr/>
          <p:nvPr/>
        </p:nvSpPr>
        <p:spPr>
          <a:xfrm>
            <a:off x="16729913" y="7272147"/>
            <a:ext cx="896388" cy="896388"/>
          </a:xfrm>
          <a:custGeom>
            <a:avLst/>
            <a:gdLst/>
            <a:ahLst/>
            <a:cxnLst/>
            <a:rect l="l" t="t" r="r" b="b"/>
            <a:pathLst>
              <a:path w="896388" h="896388">
                <a:moveTo>
                  <a:pt x="0" y="0"/>
                </a:moveTo>
                <a:lnTo>
                  <a:pt x="896388" y="0"/>
                </a:lnTo>
                <a:lnTo>
                  <a:pt x="896388" y="896388"/>
                </a:lnTo>
                <a:lnTo>
                  <a:pt x="0" y="896388"/>
                </a:lnTo>
                <a:lnTo>
                  <a:pt x="0" y="0"/>
                </a:lnTo>
                <a:close/>
              </a:path>
            </a:pathLst>
          </a:custGeom>
          <a:blipFill>
            <a:blip r:embed="rId3"/>
            <a:stretch>
              <a:fillRect/>
            </a:stretch>
          </a:blipFill>
          <a:ln w="38100" cap="sq">
            <a:solidFill>
              <a:srgbClr val="5E17EB"/>
            </a:solidFill>
            <a:prstDash val="solid"/>
            <a:miter/>
          </a:ln>
        </p:spPr>
        <p:txBody>
          <a:bodyPr/>
          <a:lstStyle/>
          <a:p>
            <a:endParaRPr lang="en-IN"/>
          </a:p>
        </p:txBody>
      </p:sp>
      <p:grpSp>
        <p:nvGrpSpPr>
          <p:cNvPr id="7" name="Group 7">
            <a:extLst>
              <a:ext uri="{FF2B5EF4-FFF2-40B4-BE49-F238E27FC236}">
                <a16:creationId xmlns:a16="http://schemas.microsoft.com/office/drawing/2014/main" id="{E6752DEA-FEF4-22FF-1A80-3B88A4295B3E}"/>
              </a:ext>
            </a:extLst>
          </p:cNvPr>
          <p:cNvGrpSpPr/>
          <p:nvPr/>
        </p:nvGrpSpPr>
        <p:grpSpPr>
          <a:xfrm>
            <a:off x="13773307" y="6288689"/>
            <a:ext cx="2051244" cy="438669"/>
            <a:chOff x="0" y="0"/>
            <a:chExt cx="1845126" cy="394590"/>
          </a:xfrm>
        </p:grpSpPr>
        <p:sp>
          <p:nvSpPr>
            <p:cNvPr id="8" name="Freeform 8">
              <a:extLst>
                <a:ext uri="{FF2B5EF4-FFF2-40B4-BE49-F238E27FC236}">
                  <a16:creationId xmlns:a16="http://schemas.microsoft.com/office/drawing/2014/main" id="{8E6B3811-670F-603D-CAD3-D90004771A6D}"/>
                </a:ext>
              </a:extLst>
            </p:cNvPr>
            <p:cNvSpPr/>
            <p:nvPr/>
          </p:nvSpPr>
          <p:spPr>
            <a:xfrm>
              <a:off x="0" y="0"/>
              <a:ext cx="1845126" cy="394590"/>
            </a:xfrm>
            <a:custGeom>
              <a:avLst/>
              <a:gdLst/>
              <a:ahLst/>
              <a:cxnLst/>
              <a:rect l="l" t="t" r="r" b="b"/>
              <a:pathLst>
                <a:path w="1845126" h="394590">
                  <a:moveTo>
                    <a:pt x="0" y="0"/>
                  </a:moveTo>
                  <a:lnTo>
                    <a:pt x="1845126" y="0"/>
                  </a:lnTo>
                  <a:lnTo>
                    <a:pt x="1845126" y="394590"/>
                  </a:lnTo>
                  <a:lnTo>
                    <a:pt x="0" y="394590"/>
                  </a:lnTo>
                  <a:close/>
                </a:path>
              </a:pathLst>
            </a:custGeom>
            <a:solidFill>
              <a:srgbClr val="000000">
                <a:alpha val="0"/>
              </a:srgbClr>
            </a:solidFill>
            <a:ln w="38100" cap="sq">
              <a:solidFill>
                <a:srgbClr val="7ED957"/>
              </a:solidFill>
              <a:prstDash val="solid"/>
              <a:miter/>
            </a:ln>
          </p:spPr>
          <p:txBody>
            <a:bodyPr/>
            <a:lstStyle/>
            <a:p>
              <a:endParaRPr lang="en-IN"/>
            </a:p>
          </p:txBody>
        </p:sp>
        <p:sp>
          <p:nvSpPr>
            <p:cNvPr id="9" name="TextBox 9">
              <a:extLst>
                <a:ext uri="{FF2B5EF4-FFF2-40B4-BE49-F238E27FC236}">
                  <a16:creationId xmlns:a16="http://schemas.microsoft.com/office/drawing/2014/main" id="{92A57BE7-5CE1-1EAD-2A78-06E5CC89F2CF}"/>
                </a:ext>
              </a:extLst>
            </p:cNvPr>
            <p:cNvSpPr txBox="1"/>
            <p:nvPr/>
          </p:nvSpPr>
          <p:spPr>
            <a:xfrm>
              <a:off x="0" y="9525"/>
              <a:ext cx="1845126" cy="385065"/>
            </a:xfrm>
            <a:prstGeom prst="rect">
              <a:avLst/>
            </a:prstGeom>
          </p:spPr>
          <p:txBody>
            <a:bodyPr lIns="50800" tIns="50800" rIns="50800" bIns="50800" rtlCol="0" anchor="ctr"/>
            <a:lstStyle/>
            <a:p>
              <a:pPr algn="ctr">
                <a:lnSpc>
                  <a:spcPts val="2120"/>
                </a:lnSpc>
              </a:pPr>
              <a:endParaRPr/>
            </a:p>
          </p:txBody>
        </p:sp>
      </p:grpSp>
      <p:grpSp>
        <p:nvGrpSpPr>
          <p:cNvPr id="10" name="Group 20">
            <a:extLst>
              <a:ext uri="{FF2B5EF4-FFF2-40B4-BE49-F238E27FC236}">
                <a16:creationId xmlns:a16="http://schemas.microsoft.com/office/drawing/2014/main" id="{4E80F2E4-A018-0434-BB5F-169A9D00A3EE}"/>
              </a:ext>
            </a:extLst>
          </p:cNvPr>
          <p:cNvGrpSpPr/>
          <p:nvPr/>
        </p:nvGrpSpPr>
        <p:grpSpPr>
          <a:xfrm>
            <a:off x="14474734" y="6727359"/>
            <a:ext cx="1349818" cy="467984"/>
            <a:chOff x="0" y="0"/>
            <a:chExt cx="1214182" cy="420959"/>
          </a:xfrm>
        </p:grpSpPr>
        <p:sp>
          <p:nvSpPr>
            <p:cNvPr id="11" name="Freeform 21">
              <a:extLst>
                <a:ext uri="{FF2B5EF4-FFF2-40B4-BE49-F238E27FC236}">
                  <a16:creationId xmlns:a16="http://schemas.microsoft.com/office/drawing/2014/main" id="{953A64F3-A9D6-F357-A170-47664224C6FC}"/>
                </a:ext>
              </a:extLst>
            </p:cNvPr>
            <p:cNvSpPr/>
            <p:nvPr/>
          </p:nvSpPr>
          <p:spPr>
            <a:xfrm>
              <a:off x="0" y="0"/>
              <a:ext cx="1214182" cy="420959"/>
            </a:xfrm>
            <a:custGeom>
              <a:avLst/>
              <a:gdLst/>
              <a:ahLst/>
              <a:cxnLst/>
              <a:rect l="l" t="t" r="r" b="b"/>
              <a:pathLst>
                <a:path w="1214182" h="420959">
                  <a:moveTo>
                    <a:pt x="0" y="0"/>
                  </a:moveTo>
                  <a:lnTo>
                    <a:pt x="1214182" y="0"/>
                  </a:lnTo>
                  <a:lnTo>
                    <a:pt x="1214182" y="420959"/>
                  </a:lnTo>
                  <a:lnTo>
                    <a:pt x="0" y="420959"/>
                  </a:lnTo>
                  <a:close/>
                </a:path>
              </a:pathLst>
            </a:custGeom>
            <a:solidFill>
              <a:srgbClr val="000000">
                <a:alpha val="0"/>
              </a:srgbClr>
            </a:solidFill>
            <a:ln w="38100" cap="sq">
              <a:solidFill>
                <a:srgbClr val="7ED957"/>
              </a:solidFill>
              <a:prstDash val="solid"/>
              <a:miter/>
            </a:ln>
          </p:spPr>
          <p:txBody>
            <a:bodyPr/>
            <a:lstStyle/>
            <a:p>
              <a:endParaRPr lang="en-IN"/>
            </a:p>
          </p:txBody>
        </p:sp>
        <p:sp>
          <p:nvSpPr>
            <p:cNvPr id="12" name="TextBox 22">
              <a:extLst>
                <a:ext uri="{FF2B5EF4-FFF2-40B4-BE49-F238E27FC236}">
                  <a16:creationId xmlns:a16="http://schemas.microsoft.com/office/drawing/2014/main" id="{0F76E1DE-851F-2EEB-5CFB-0FA4A59AA6D6}"/>
                </a:ext>
              </a:extLst>
            </p:cNvPr>
            <p:cNvSpPr txBox="1"/>
            <p:nvPr/>
          </p:nvSpPr>
          <p:spPr>
            <a:xfrm>
              <a:off x="0" y="9525"/>
              <a:ext cx="1214182" cy="411434"/>
            </a:xfrm>
            <a:prstGeom prst="rect">
              <a:avLst/>
            </a:prstGeom>
          </p:spPr>
          <p:txBody>
            <a:bodyPr lIns="50800" tIns="50800" rIns="50800" bIns="50800" rtlCol="0" anchor="ctr"/>
            <a:lstStyle/>
            <a:p>
              <a:pPr algn="ctr">
                <a:lnSpc>
                  <a:spcPts val="2120"/>
                </a:lnSpc>
              </a:pPr>
              <a:endParaRPr/>
            </a:p>
          </p:txBody>
        </p:sp>
      </p:grpSp>
      <p:grpSp>
        <p:nvGrpSpPr>
          <p:cNvPr id="13" name="Group 23">
            <a:extLst>
              <a:ext uri="{FF2B5EF4-FFF2-40B4-BE49-F238E27FC236}">
                <a16:creationId xmlns:a16="http://schemas.microsoft.com/office/drawing/2014/main" id="{4D0F3B94-D824-18CE-777E-8C3DEF46C999}"/>
              </a:ext>
            </a:extLst>
          </p:cNvPr>
          <p:cNvGrpSpPr/>
          <p:nvPr/>
        </p:nvGrpSpPr>
        <p:grpSpPr>
          <a:xfrm>
            <a:off x="13773307" y="7198965"/>
            <a:ext cx="702519" cy="467984"/>
            <a:chOff x="0" y="0"/>
            <a:chExt cx="631927" cy="420959"/>
          </a:xfrm>
        </p:grpSpPr>
        <p:sp>
          <p:nvSpPr>
            <p:cNvPr id="14" name="Freeform 24">
              <a:extLst>
                <a:ext uri="{FF2B5EF4-FFF2-40B4-BE49-F238E27FC236}">
                  <a16:creationId xmlns:a16="http://schemas.microsoft.com/office/drawing/2014/main" id="{0362EC22-6F7C-4870-7F49-B9AACF17BD7A}"/>
                </a:ext>
              </a:extLst>
            </p:cNvPr>
            <p:cNvSpPr/>
            <p:nvPr/>
          </p:nvSpPr>
          <p:spPr>
            <a:xfrm>
              <a:off x="0" y="0"/>
              <a:ext cx="631927" cy="420959"/>
            </a:xfrm>
            <a:custGeom>
              <a:avLst/>
              <a:gdLst/>
              <a:ahLst/>
              <a:cxnLst/>
              <a:rect l="l" t="t" r="r" b="b"/>
              <a:pathLst>
                <a:path w="631927" h="420959">
                  <a:moveTo>
                    <a:pt x="0" y="0"/>
                  </a:moveTo>
                  <a:lnTo>
                    <a:pt x="631927" y="0"/>
                  </a:lnTo>
                  <a:lnTo>
                    <a:pt x="631927" y="420959"/>
                  </a:lnTo>
                  <a:lnTo>
                    <a:pt x="0" y="420959"/>
                  </a:lnTo>
                  <a:close/>
                </a:path>
              </a:pathLst>
            </a:custGeom>
            <a:solidFill>
              <a:srgbClr val="000000">
                <a:alpha val="0"/>
              </a:srgbClr>
            </a:solidFill>
            <a:ln w="38100" cap="sq">
              <a:solidFill>
                <a:srgbClr val="7ED957"/>
              </a:solidFill>
              <a:prstDash val="solid"/>
              <a:miter/>
            </a:ln>
          </p:spPr>
          <p:txBody>
            <a:bodyPr/>
            <a:lstStyle/>
            <a:p>
              <a:endParaRPr lang="en-IN"/>
            </a:p>
          </p:txBody>
        </p:sp>
        <p:sp>
          <p:nvSpPr>
            <p:cNvPr id="15" name="TextBox 25">
              <a:extLst>
                <a:ext uri="{FF2B5EF4-FFF2-40B4-BE49-F238E27FC236}">
                  <a16:creationId xmlns:a16="http://schemas.microsoft.com/office/drawing/2014/main" id="{94DD95C5-31BA-D06E-2C43-504D0679247A}"/>
                </a:ext>
              </a:extLst>
            </p:cNvPr>
            <p:cNvSpPr txBox="1"/>
            <p:nvPr/>
          </p:nvSpPr>
          <p:spPr>
            <a:xfrm>
              <a:off x="0" y="9525"/>
              <a:ext cx="631927" cy="411434"/>
            </a:xfrm>
            <a:prstGeom prst="rect">
              <a:avLst/>
            </a:prstGeom>
          </p:spPr>
          <p:txBody>
            <a:bodyPr lIns="50800" tIns="50800" rIns="50800" bIns="50800" rtlCol="0" anchor="ctr"/>
            <a:lstStyle/>
            <a:p>
              <a:pPr algn="ctr">
                <a:lnSpc>
                  <a:spcPts val="2120"/>
                </a:lnSpc>
              </a:pPr>
              <a:endParaRPr/>
            </a:p>
          </p:txBody>
        </p:sp>
      </p:grpSp>
      <p:grpSp>
        <p:nvGrpSpPr>
          <p:cNvPr id="16" name="Group 26">
            <a:extLst>
              <a:ext uri="{FF2B5EF4-FFF2-40B4-BE49-F238E27FC236}">
                <a16:creationId xmlns:a16="http://schemas.microsoft.com/office/drawing/2014/main" id="{3345F0D4-F11D-B79E-773F-37CA51D108D6}"/>
              </a:ext>
            </a:extLst>
          </p:cNvPr>
          <p:cNvGrpSpPr/>
          <p:nvPr/>
        </p:nvGrpSpPr>
        <p:grpSpPr>
          <a:xfrm>
            <a:off x="15173414" y="7194823"/>
            <a:ext cx="651138" cy="467984"/>
            <a:chOff x="0" y="0"/>
            <a:chExt cx="585708" cy="420959"/>
          </a:xfrm>
        </p:grpSpPr>
        <p:sp>
          <p:nvSpPr>
            <p:cNvPr id="17" name="Freeform 27">
              <a:extLst>
                <a:ext uri="{FF2B5EF4-FFF2-40B4-BE49-F238E27FC236}">
                  <a16:creationId xmlns:a16="http://schemas.microsoft.com/office/drawing/2014/main" id="{3B2477B6-A489-7835-FB39-A3F01636E21D}"/>
                </a:ext>
              </a:extLst>
            </p:cNvPr>
            <p:cNvSpPr/>
            <p:nvPr/>
          </p:nvSpPr>
          <p:spPr>
            <a:xfrm>
              <a:off x="0" y="0"/>
              <a:ext cx="585708" cy="420959"/>
            </a:xfrm>
            <a:custGeom>
              <a:avLst/>
              <a:gdLst/>
              <a:ahLst/>
              <a:cxnLst/>
              <a:rect l="l" t="t" r="r" b="b"/>
              <a:pathLst>
                <a:path w="585708" h="420959">
                  <a:moveTo>
                    <a:pt x="0" y="0"/>
                  </a:moveTo>
                  <a:lnTo>
                    <a:pt x="585708" y="0"/>
                  </a:lnTo>
                  <a:lnTo>
                    <a:pt x="585708" y="420959"/>
                  </a:lnTo>
                  <a:lnTo>
                    <a:pt x="0" y="420959"/>
                  </a:lnTo>
                  <a:close/>
                </a:path>
              </a:pathLst>
            </a:custGeom>
            <a:solidFill>
              <a:srgbClr val="000000">
                <a:alpha val="0"/>
              </a:srgbClr>
            </a:solidFill>
            <a:ln w="38100" cap="sq">
              <a:solidFill>
                <a:srgbClr val="7ED957"/>
              </a:solidFill>
              <a:prstDash val="solid"/>
              <a:miter/>
            </a:ln>
          </p:spPr>
          <p:txBody>
            <a:bodyPr/>
            <a:lstStyle/>
            <a:p>
              <a:endParaRPr lang="en-IN"/>
            </a:p>
          </p:txBody>
        </p:sp>
        <p:sp>
          <p:nvSpPr>
            <p:cNvPr id="18" name="TextBox 28">
              <a:extLst>
                <a:ext uri="{FF2B5EF4-FFF2-40B4-BE49-F238E27FC236}">
                  <a16:creationId xmlns:a16="http://schemas.microsoft.com/office/drawing/2014/main" id="{58945DC9-FD07-EB71-0BDE-5291B5554783}"/>
                </a:ext>
              </a:extLst>
            </p:cNvPr>
            <p:cNvSpPr txBox="1"/>
            <p:nvPr/>
          </p:nvSpPr>
          <p:spPr>
            <a:xfrm>
              <a:off x="0" y="9525"/>
              <a:ext cx="585708" cy="411434"/>
            </a:xfrm>
            <a:prstGeom prst="rect">
              <a:avLst/>
            </a:prstGeom>
          </p:spPr>
          <p:txBody>
            <a:bodyPr lIns="50800" tIns="50800" rIns="50800" bIns="50800" rtlCol="0" anchor="ctr"/>
            <a:lstStyle/>
            <a:p>
              <a:pPr algn="ctr">
                <a:lnSpc>
                  <a:spcPts val="2120"/>
                </a:lnSpc>
              </a:pPr>
              <a:endParaRPr/>
            </a:p>
          </p:txBody>
        </p:sp>
      </p:grpSp>
      <p:grpSp>
        <p:nvGrpSpPr>
          <p:cNvPr id="19" name="Group 29">
            <a:extLst>
              <a:ext uri="{FF2B5EF4-FFF2-40B4-BE49-F238E27FC236}">
                <a16:creationId xmlns:a16="http://schemas.microsoft.com/office/drawing/2014/main" id="{56193F8F-6F24-1D01-CFAD-EC0848D4F432}"/>
              </a:ext>
            </a:extLst>
          </p:cNvPr>
          <p:cNvGrpSpPr/>
          <p:nvPr/>
        </p:nvGrpSpPr>
        <p:grpSpPr>
          <a:xfrm>
            <a:off x="13773307" y="6726838"/>
            <a:ext cx="702519" cy="467984"/>
            <a:chOff x="0" y="0"/>
            <a:chExt cx="631927" cy="420959"/>
          </a:xfrm>
        </p:grpSpPr>
        <p:sp>
          <p:nvSpPr>
            <p:cNvPr id="20" name="Freeform 30">
              <a:extLst>
                <a:ext uri="{FF2B5EF4-FFF2-40B4-BE49-F238E27FC236}">
                  <a16:creationId xmlns:a16="http://schemas.microsoft.com/office/drawing/2014/main" id="{9F0214BB-BA57-1B49-EA89-F1107F8262BD}"/>
                </a:ext>
              </a:extLst>
            </p:cNvPr>
            <p:cNvSpPr/>
            <p:nvPr/>
          </p:nvSpPr>
          <p:spPr>
            <a:xfrm>
              <a:off x="0" y="0"/>
              <a:ext cx="631927" cy="420959"/>
            </a:xfrm>
            <a:custGeom>
              <a:avLst/>
              <a:gdLst/>
              <a:ahLst/>
              <a:cxnLst/>
              <a:rect l="l" t="t" r="r" b="b"/>
              <a:pathLst>
                <a:path w="631927" h="420959">
                  <a:moveTo>
                    <a:pt x="0" y="0"/>
                  </a:moveTo>
                  <a:lnTo>
                    <a:pt x="631927" y="0"/>
                  </a:lnTo>
                  <a:lnTo>
                    <a:pt x="631927" y="420959"/>
                  </a:lnTo>
                  <a:lnTo>
                    <a:pt x="0" y="420959"/>
                  </a:lnTo>
                  <a:close/>
                </a:path>
              </a:pathLst>
            </a:custGeom>
            <a:solidFill>
              <a:srgbClr val="000000">
                <a:alpha val="0"/>
              </a:srgbClr>
            </a:solidFill>
            <a:ln w="38100" cap="sq">
              <a:solidFill>
                <a:srgbClr val="5E17EB"/>
              </a:solidFill>
              <a:prstDash val="solid"/>
              <a:miter/>
            </a:ln>
          </p:spPr>
          <p:txBody>
            <a:bodyPr/>
            <a:lstStyle/>
            <a:p>
              <a:endParaRPr lang="en-IN"/>
            </a:p>
          </p:txBody>
        </p:sp>
        <p:sp>
          <p:nvSpPr>
            <p:cNvPr id="21" name="TextBox 31">
              <a:extLst>
                <a:ext uri="{FF2B5EF4-FFF2-40B4-BE49-F238E27FC236}">
                  <a16:creationId xmlns:a16="http://schemas.microsoft.com/office/drawing/2014/main" id="{7177A55F-2F76-C258-5E1F-72E46F75EB4B}"/>
                </a:ext>
              </a:extLst>
            </p:cNvPr>
            <p:cNvSpPr txBox="1"/>
            <p:nvPr/>
          </p:nvSpPr>
          <p:spPr>
            <a:xfrm>
              <a:off x="0" y="9525"/>
              <a:ext cx="631927" cy="411434"/>
            </a:xfrm>
            <a:prstGeom prst="rect">
              <a:avLst/>
            </a:prstGeom>
          </p:spPr>
          <p:txBody>
            <a:bodyPr lIns="50800" tIns="50800" rIns="50800" bIns="50800" rtlCol="0" anchor="ctr"/>
            <a:lstStyle/>
            <a:p>
              <a:pPr algn="ctr">
                <a:lnSpc>
                  <a:spcPts val="2120"/>
                </a:lnSpc>
              </a:pPr>
              <a:endParaRPr/>
            </a:p>
          </p:txBody>
        </p:sp>
      </p:grpSp>
      <p:grpSp>
        <p:nvGrpSpPr>
          <p:cNvPr id="22" name="Group 32">
            <a:extLst>
              <a:ext uri="{FF2B5EF4-FFF2-40B4-BE49-F238E27FC236}">
                <a16:creationId xmlns:a16="http://schemas.microsoft.com/office/drawing/2014/main" id="{534F483D-78EB-6A64-C83B-B99D07DEEAF9}"/>
              </a:ext>
            </a:extLst>
          </p:cNvPr>
          <p:cNvGrpSpPr/>
          <p:nvPr/>
        </p:nvGrpSpPr>
        <p:grpSpPr>
          <a:xfrm>
            <a:off x="14474734" y="7198965"/>
            <a:ext cx="696962" cy="467984"/>
            <a:chOff x="0" y="0"/>
            <a:chExt cx="626928" cy="420959"/>
          </a:xfrm>
        </p:grpSpPr>
        <p:sp>
          <p:nvSpPr>
            <p:cNvPr id="23" name="Freeform 33">
              <a:extLst>
                <a:ext uri="{FF2B5EF4-FFF2-40B4-BE49-F238E27FC236}">
                  <a16:creationId xmlns:a16="http://schemas.microsoft.com/office/drawing/2014/main" id="{83F0DCAA-99AD-13E1-E56E-EB1EA3C538E1}"/>
                </a:ext>
              </a:extLst>
            </p:cNvPr>
            <p:cNvSpPr/>
            <p:nvPr/>
          </p:nvSpPr>
          <p:spPr>
            <a:xfrm>
              <a:off x="0" y="0"/>
              <a:ext cx="626928" cy="420959"/>
            </a:xfrm>
            <a:custGeom>
              <a:avLst/>
              <a:gdLst/>
              <a:ahLst/>
              <a:cxnLst/>
              <a:rect l="l" t="t" r="r" b="b"/>
              <a:pathLst>
                <a:path w="626928" h="420959">
                  <a:moveTo>
                    <a:pt x="0" y="0"/>
                  </a:moveTo>
                  <a:lnTo>
                    <a:pt x="626928" y="0"/>
                  </a:lnTo>
                  <a:lnTo>
                    <a:pt x="626928" y="420959"/>
                  </a:lnTo>
                  <a:lnTo>
                    <a:pt x="0" y="420959"/>
                  </a:lnTo>
                  <a:close/>
                </a:path>
              </a:pathLst>
            </a:custGeom>
            <a:solidFill>
              <a:srgbClr val="000000">
                <a:alpha val="0"/>
              </a:srgbClr>
            </a:solidFill>
            <a:ln w="38100" cap="sq">
              <a:solidFill>
                <a:srgbClr val="5E17EB"/>
              </a:solidFill>
              <a:prstDash val="solid"/>
              <a:miter/>
            </a:ln>
          </p:spPr>
          <p:txBody>
            <a:bodyPr/>
            <a:lstStyle/>
            <a:p>
              <a:endParaRPr lang="en-IN"/>
            </a:p>
          </p:txBody>
        </p:sp>
        <p:sp>
          <p:nvSpPr>
            <p:cNvPr id="24" name="TextBox 34">
              <a:extLst>
                <a:ext uri="{FF2B5EF4-FFF2-40B4-BE49-F238E27FC236}">
                  <a16:creationId xmlns:a16="http://schemas.microsoft.com/office/drawing/2014/main" id="{B6A950FC-4811-4F9F-B823-36AA49253FC5}"/>
                </a:ext>
              </a:extLst>
            </p:cNvPr>
            <p:cNvSpPr txBox="1"/>
            <p:nvPr/>
          </p:nvSpPr>
          <p:spPr>
            <a:xfrm>
              <a:off x="0" y="9525"/>
              <a:ext cx="626928" cy="411434"/>
            </a:xfrm>
            <a:prstGeom prst="rect">
              <a:avLst/>
            </a:prstGeom>
          </p:spPr>
          <p:txBody>
            <a:bodyPr lIns="50800" tIns="50800" rIns="50800" bIns="50800" rtlCol="0" anchor="ctr"/>
            <a:lstStyle/>
            <a:p>
              <a:pPr algn="ctr">
                <a:lnSpc>
                  <a:spcPts val="2120"/>
                </a:lnSpc>
              </a:pPr>
              <a:endParaRPr/>
            </a:p>
          </p:txBody>
        </p:sp>
      </p:grpSp>
      <p:grpSp>
        <p:nvGrpSpPr>
          <p:cNvPr id="25" name="Group 35">
            <a:extLst>
              <a:ext uri="{FF2B5EF4-FFF2-40B4-BE49-F238E27FC236}">
                <a16:creationId xmlns:a16="http://schemas.microsoft.com/office/drawing/2014/main" id="{22AB3907-A531-761E-8ACD-DAD516CE8C2A}"/>
              </a:ext>
            </a:extLst>
          </p:cNvPr>
          <p:cNvGrpSpPr/>
          <p:nvPr/>
        </p:nvGrpSpPr>
        <p:grpSpPr>
          <a:xfrm>
            <a:off x="15173414" y="7662807"/>
            <a:ext cx="651138" cy="505728"/>
            <a:chOff x="0" y="0"/>
            <a:chExt cx="585708" cy="454910"/>
          </a:xfrm>
        </p:grpSpPr>
        <p:sp>
          <p:nvSpPr>
            <p:cNvPr id="26" name="Freeform 36">
              <a:extLst>
                <a:ext uri="{FF2B5EF4-FFF2-40B4-BE49-F238E27FC236}">
                  <a16:creationId xmlns:a16="http://schemas.microsoft.com/office/drawing/2014/main" id="{EF2712B4-7940-E592-D6EB-7A146F0380E9}"/>
                </a:ext>
              </a:extLst>
            </p:cNvPr>
            <p:cNvSpPr/>
            <p:nvPr/>
          </p:nvSpPr>
          <p:spPr>
            <a:xfrm>
              <a:off x="0" y="0"/>
              <a:ext cx="585708" cy="454910"/>
            </a:xfrm>
            <a:custGeom>
              <a:avLst/>
              <a:gdLst/>
              <a:ahLst/>
              <a:cxnLst/>
              <a:rect l="l" t="t" r="r" b="b"/>
              <a:pathLst>
                <a:path w="585708" h="454910">
                  <a:moveTo>
                    <a:pt x="0" y="0"/>
                  </a:moveTo>
                  <a:lnTo>
                    <a:pt x="585708" y="0"/>
                  </a:lnTo>
                  <a:lnTo>
                    <a:pt x="585708" y="454910"/>
                  </a:lnTo>
                  <a:lnTo>
                    <a:pt x="0" y="454910"/>
                  </a:lnTo>
                  <a:close/>
                </a:path>
              </a:pathLst>
            </a:custGeom>
            <a:solidFill>
              <a:srgbClr val="000000">
                <a:alpha val="0"/>
              </a:srgbClr>
            </a:solidFill>
            <a:ln w="38100" cap="sq">
              <a:solidFill>
                <a:srgbClr val="5E17EB"/>
              </a:solidFill>
              <a:prstDash val="solid"/>
              <a:miter/>
            </a:ln>
          </p:spPr>
          <p:txBody>
            <a:bodyPr/>
            <a:lstStyle/>
            <a:p>
              <a:endParaRPr lang="en-IN"/>
            </a:p>
          </p:txBody>
        </p:sp>
        <p:sp>
          <p:nvSpPr>
            <p:cNvPr id="27" name="TextBox 37">
              <a:extLst>
                <a:ext uri="{FF2B5EF4-FFF2-40B4-BE49-F238E27FC236}">
                  <a16:creationId xmlns:a16="http://schemas.microsoft.com/office/drawing/2014/main" id="{74688B7F-0DC2-6325-47E1-691E969BE59B}"/>
                </a:ext>
              </a:extLst>
            </p:cNvPr>
            <p:cNvSpPr txBox="1"/>
            <p:nvPr/>
          </p:nvSpPr>
          <p:spPr>
            <a:xfrm>
              <a:off x="0" y="9525"/>
              <a:ext cx="585708" cy="445385"/>
            </a:xfrm>
            <a:prstGeom prst="rect">
              <a:avLst/>
            </a:prstGeom>
          </p:spPr>
          <p:txBody>
            <a:bodyPr lIns="50800" tIns="50800" rIns="50800" bIns="50800" rtlCol="0" anchor="ctr"/>
            <a:lstStyle/>
            <a:p>
              <a:pPr algn="ctr">
                <a:lnSpc>
                  <a:spcPts val="2120"/>
                </a:lnSpc>
              </a:pPr>
              <a:endParaRPr/>
            </a:p>
          </p:txBody>
        </p:sp>
      </p:grpSp>
      <p:grpSp>
        <p:nvGrpSpPr>
          <p:cNvPr id="28" name="Group 38">
            <a:extLst>
              <a:ext uri="{FF2B5EF4-FFF2-40B4-BE49-F238E27FC236}">
                <a16:creationId xmlns:a16="http://schemas.microsoft.com/office/drawing/2014/main" id="{0E07D871-53E1-1013-161E-122C8950040A}"/>
              </a:ext>
            </a:extLst>
          </p:cNvPr>
          <p:cNvGrpSpPr/>
          <p:nvPr/>
        </p:nvGrpSpPr>
        <p:grpSpPr>
          <a:xfrm>
            <a:off x="13773307" y="7666949"/>
            <a:ext cx="1400107" cy="501585"/>
            <a:chOff x="0" y="0"/>
            <a:chExt cx="1259417" cy="451184"/>
          </a:xfrm>
        </p:grpSpPr>
        <p:sp>
          <p:nvSpPr>
            <p:cNvPr id="29" name="Freeform 39">
              <a:extLst>
                <a:ext uri="{FF2B5EF4-FFF2-40B4-BE49-F238E27FC236}">
                  <a16:creationId xmlns:a16="http://schemas.microsoft.com/office/drawing/2014/main" id="{E4CBE716-F01A-3F18-E344-A5E02C1392A6}"/>
                </a:ext>
              </a:extLst>
            </p:cNvPr>
            <p:cNvSpPr/>
            <p:nvPr/>
          </p:nvSpPr>
          <p:spPr>
            <a:xfrm>
              <a:off x="0" y="0"/>
              <a:ext cx="1259417" cy="451184"/>
            </a:xfrm>
            <a:custGeom>
              <a:avLst/>
              <a:gdLst/>
              <a:ahLst/>
              <a:cxnLst/>
              <a:rect l="l" t="t" r="r" b="b"/>
              <a:pathLst>
                <a:path w="1259417" h="451184">
                  <a:moveTo>
                    <a:pt x="0" y="0"/>
                  </a:moveTo>
                  <a:lnTo>
                    <a:pt x="1259417" y="0"/>
                  </a:lnTo>
                  <a:lnTo>
                    <a:pt x="1259417" y="451184"/>
                  </a:lnTo>
                  <a:lnTo>
                    <a:pt x="0" y="451184"/>
                  </a:lnTo>
                  <a:close/>
                </a:path>
              </a:pathLst>
            </a:custGeom>
            <a:solidFill>
              <a:srgbClr val="000000">
                <a:alpha val="0"/>
              </a:srgbClr>
            </a:solidFill>
            <a:ln w="38100" cap="sq">
              <a:solidFill>
                <a:srgbClr val="7ED957"/>
              </a:solidFill>
              <a:prstDash val="solid"/>
              <a:miter/>
            </a:ln>
          </p:spPr>
          <p:txBody>
            <a:bodyPr/>
            <a:lstStyle/>
            <a:p>
              <a:endParaRPr lang="en-IN"/>
            </a:p>
          </p:txBody>
        </p:sp>
        <p:sp>
          <p:nvSpPr>
            <p:cNvPr id="30" name="TextBox 40">
              <a:extLst>
                <a:ext uri="{FF2B5EF4-FFF2-40B4-BE49-F238E27FC236}">
                  <a16:creationId xmlns:a16="http://schemas.microsoft.com/office/drawing/2014/main" id="{11E34F98-7BC1-4BD3-099D-77FC7616BFB0}"/>
                </a:ext>
              </a:extLst>
            </p:cNvPr>
            <p:cNvSpPr txBox="1"/>
            <p:nvPr/>
          </p:nvSpPr>
          <p:spPr>
            <a:xfrm>
              <a:off x="0" y="9525"/>
              <a:ext cx="1259417" cy="441659"/>
            </a:xfrm>
            <a:prstGeom prst="rect">
              <a:avLst/>
            </a:prstGeom>
          </p:spPr>
          <p:txBody>
            <a:bodyPr lIns="50800" tIns="50800" rIns="50800" bIns="50800" rtlCol="0" anchor="ctr"/>
            <a:lstStyle/>
            <a:p>
              <a:pPr algn="ctr">
                <a:lnSpc>
                  <a:spcPts val="2120"/>
                </a:lnSpc>
              </a:pPr>
              <a:endParaRPr/>
            </a:p>
          </p:txBody>
        </p:sp>
      </p:grpSp>
      <p:sp>
        <p:nvSpPr>
          <p:cNvPr id="31" name="TextBox 41">
            <a:extLst>
              <a:ext uri="{FF2B5EF4-FFF2-40B4-BE49-F238E27FC236}">
                <a16:creationId xmlns:a16="http://schemas.microsoft.com/office/drawing/2014/main" id="{71BD17B0-F06C-FF87-E69D-817431F54D6D}"/>
              </a:ext>
            </a:extLst>
          </p:cNvPr>
          <p:cNvSpPr txBox="1"/>
          <p:nvPr/>
        </p:nvSpPr>
        <p:spPr>
          <a:xfrm>
            <a:off x="15775219" y="6019455"/>
            <a:ext cx="868969" cy="481319"/>
          </a:xfrm>
          <a:prstGeom prst="rect">
            <a:avLst/>
          </a:prstGeom>
        </p:spPr>
        <p:txBody>
          <a:bodyPr lIns="0" tIns="0" rIns="0" bIns="0" rtlCol="0" anchor="t">
            <a:spAutoFit/>
          </a:bodyPr>
          <a:lstStyle/>
          <a:p>
            <a:pPr algn="ctr">
              <a:lnSpc>
                <a:spcPts val="3920"/>
              </a:lnSpc>
            </a:pPr>
            <a:r>
              <a:rPr lang="en-US" sz="2800">
                <a:solidFill>
                  <a:srgbClr val="7ED957"/>
                </a:solidFill>
                <a:latin typeface="Canva Sans"/>
              </a:rPr>
              <a:t>Train</a:t>
            </a:r>
          </a:p>
        </p:txBody>
      </p:sp>
      <p:sp>
        <p:nvSpPr>
          <p:cNvPr id="32" name="TextBox 42">
            <a:extLst>
              <a:ext uri="{FF2B5EF4-FFF2-40B4-BE49-F238E27FC236}">
                <a16:creationId xmlns:a16="http://schemas.microsoft.com/office/drawing/2014/main" id="{E58267FF-F47E-8C18-96C5-82406CB8FA16}"/>
              </a:ext>
            </a:extLst>
          </p:cNvPr>
          <p:cNvSpPr txBox="1"/>
          <p:nvPr/>
        </p:nvSpPr>
        <p:spPr>
          <a:xfrm>
            <a:off x="15842460" y="7159581"/>
            <a:ext cx="734487" cy="481319"/>
          </a:xfrm>
          <a:prstGeom prst="rect">
            <a:avLst/>
          </a:prstGeom>
        </p:spPr>
        <p:txBody>
          <a:bodyPr lIns="0" tIns="0" rIns="0" bIns="0" rtlCol="0" anchor="t">
            <a:spAutoFit/>
          </a:bodyPr>
          <a:lstStyle/>
          <a:p>
            <a:pPr algn="ctr">
              <a:lnSpc>
                <a:spcPts val="3920"/>
              </a:lnSpc>
            </a:pPr>
            <a:r>
              <a:rPr lang="en-US" sz="2800" dirty="0">
                <a:solidFill>
                  <a:srgbClr val="5E17EB"/>
                </a:solidFill>
                <a:latin typeface="Canva Sans"/>
              </a:rPr>
              <a:t>Test</a:t>
            </a:r>
          </a:p>
        </p:txBody>
      </p:sp>
      <p:sp>
        <p:nvSpPr>
          <p:cNvPr id="33" name="Freeform 43">
            <a:extLst>
              <a:ext uri="{FF2B5EF4-FFF2-40B4-BE49-F238E27FC236}">
                <a16:creationId xmlns:a16="http://schemas.microsoft.com/office/drawing/2014/main" id="{3443A507-06A5-DC22-89BD-F00FB72721C9}"/>
              </a:ext>
            </a:extLst>
          </p:cNvPr>
          <p:cNvSpPr/>
          <p:nvPr/>
        </p:nvSpPr>
        <p:spPr>
          <a:xfrm>
            <a:off x="15894828" y="6449207"/>
            <a:ext cx="629752" cy="190500"/>
          </a:xfrm>
          <a:custGeom>
            <a:avLst/>
            <a:gdLst/>
            <a:ahLst/>
            <a:cxnLst/>
            <a:rect l="l" t="t" r="r" b="b"/>
            <a:pathLst>
              <a:path w="629752" h="190500">
                <a:moveTo>
                  <a:pt x="0" y="0"/>
                </a:moveTo>
                <a:lnTo>
                  <a:pt x="629752" y="0"/>
                </a:lnTo>
                <a:lnTo>
                  <a:pt x="629752" y="190500"/>
                </a:lnTo>
                <a:lnTo>
                  <a:pt x="0" y="1905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4" name="Freeform 44">
            <a:extLst>
              <a:ext uri="{FF2B5EF4-FFF2-40B4-BE49-F238E27FC236}">
                <a16:creationId xmlns:a16="http://schemas.microsoft.com/office/drawing/2014/main" id="{2D32D80A-3470-2632-C106-E19783806CD4}"/>
              </a:ext>
            </a:extLst>
          </p:cNvPr>
          <p:cNvSpPr/>
          <p:nvPr/>
        </p:nvSpPr>
        <p:spPr>
          <a:xfrm>
            <a:off x="15894828" y="7662807"/>
            <a:ext cx="629752" cy="190500"/>
          </a:xfrm>
          <a:custGeom>
            <a:avLst/>
            <a:gdLst/>
            <a:ahLst/>
            <a:cxnLst/>
            <a:rect l="l" t="t" r="r" b="b"/>
            <a:pathLst>
              <a:path w="629752" h="190500">
                <a:moveTo>
                  <a:pt x="0" y="0"/>
                </a:moveTo>
                <a:lnTo>
                  <a:pt x="629752" y="0"/>
                </a:lnTo>
                <a:lnTo>
                  <a:pt x="629752" y="190500"/>
                </a:lnTo>
                <a:lnTo>
                  <a:pt x="0" y="1905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Tree>
    <p:extLst>
      <p:ext uri="{BB962C8B-B14F-4D97-AF65-F5344CB8AC3E}">
        <p14:creationId xmlns:p14="http://schemas.microsoft.com/office/powerpoint/2010/main" val="4142052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6" name="TextBox 6"/>
          <p:cNvSpPr txBox="1"/>
          <p:nvPr/>
        </p:nvSpPr>
        <p:spPr>
          <a:xfrm>
            <a:off x="1006871" y="2245284"/>
            <a:ext cx="16442929" cy="2092304"/>
          </a:xfrm>
          <a:prstGeom prst="rect">
            <a:avLst/>
          </a:prstGeom>
        </p:spPr>
        <p:txBody>
          <a:bodyPr wrap="square" lIns="0" tIns="0" rIns="0" bIns="0" rtlCol="0" anchor="t">
            <a:spAutoFit/>
          </a:bodyPr>
          <a:lstStyle/>
          <a:p>
            <a:pPr>
              <a:lnSpc>
                <a:spcPts val="4180"/>
              </a:lnSpc>
              <a:spcBef>
                <a:spcPct val="0"/>
              </a:spcBef>
            </a:pPr>
            <a:r>
              <a:rPr lang="en-US" sz="2200" b="0" i="0" dirty="0">
                <a:solidFill>
                  <a:srgbClr val="1A1A1A"/>
                </a:solidFill>
                <a:effectLst/>
                <a:latin typeface="Public Sans" panose="020B0604020202020204" charset="0"/>
              </a:rPr>
              <a:t>This project leverages multiple skills and methodologies to develop algorithmic trading strategies for stocks incorporating multiple algorithmic strategies and machine learning algorithms. A low-risk stock trading data PepsiCo, Inc. Common Stock (NASDAQ:PEP) is taken for this project. The data spans over the last five (5) years from the 17th of December 2023, and is sourced from Yahoo Finance.</a:t>
            </a:r>
            <a:endParaRPr lang="en-US" sz="2200" spc="14" dirty="0">
              <a:solidFill>
                <a:srgbClr val="000000"/>
              </a:solidFill>
              <a:latin typeface="Public Sans" panose="020B0604020202020204" charset="0"/>
            </a:endParaRPr>
          </a:p>
        </p:txBody>
      </p:sp>
      <p:sp>
        <p:nvSpPr>
          <p:cNvPr id="7" name="TextBox 7"/>
          <p:cNvSpPr txBox="1"/>
          <p:nvPr/>
        </p:nvSpPr>
        <p:spPr>
          <a:xfrm>
            <a:off x="14899240" y="8494219"/>
            <a:ext cx="1682491" cy="1057794"/>
          </a:xfrm>
          <a:prstGeom prst="rect">
            <a:avLst/>
          </a:prstGeom>
        </p:spPr>
        <p:txBody>
          <a:bodyPr lIns="0" tIns="0" rIns="0" bIns="0" rtlCol="0" anchor="t">
            <a:spAutoFit/>
          </a:bodyPr>
          <a:lstStyle/>
          <a:p>
            <a:pPr>
              <a:lnSpc>
                <a:spcPts val="2717"/>
              </a:lnSpc>
            </a:pPr>
            <a:r>
              <a:rPr lang="en-US" sz="2986" spc="14">
                <a:solidFill>
                  <a:srgbClr val="2B2C30"/>
                </a:solidFill>
                <a:latin typeface="Playfair Display"/>
              </a:rPr>
              <a:t>Fortune Algo Cookies</a:t>
            </a:r>
          </a:p>
        </p:txBody>
      </p:sp>
      <p:pic>
        <p:nvPicPr>
          <p:cNvPr id="8" name="Picture 7" descr="A puppet holding a stack of cookies&#10;&#10;Description automatically generated">
            <a:extLst>
              <a:ext uri="{FF2B5EF4-FFF2-40B4-BE49-F238E27FC236}">
                <a16:creationId xmlns:a16="http://schemas.microsoft.com/office/drawing/2014/main" id="{38C39AAE-C6F4-AD47-E2C6-9BB5074F02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1731" y="8442389"/>
            <a:ext cx="1109624" cy="1109624"/>
          </a:xfrm>
          <a:prstGeom prst="rect">
            <a:avLst/>
          </a:prstGeom>
        </p:spPr>
      </p:pic>
      <p:sp>
        <p:nvSpPr>
          <p:cNvPr id="9" name="Freeform 21">
            <a:extLst>
              <a:ext uri="{FF2B5EF4-FFF2-40B4-BE49-F238E27FC236}">
                <a16:creationId xmlns:a16="http://schemas.microsoft.com/office/drawing/2014/main" id="{90B38119-83C1-0985-A8A1-C6F316DFD3E8}"/>
              </a:ext>
            </a:extLst>
          </p:cNvPr>
          <p:cNvSpPr/>
          <p:nvPr/>
        </p:nvSpPr>
        <p:spPr>
          <a:xfrm>
            <a:off x="721296" y="5753100"/>
            <a:ext cx="9641904" cy="3886200"/>
          </a:xfrm>
          <a:custGeom>
            <a:avLst/>
            <a:gdLst/>
            <a:ahLst/>
            <a:cxnLst/>
            <a:rect l="l" t="t" r="r" b="b"/>
            <a:pathLst>
              <a:path w="6564376" h="2632647">
                <a:moveTo>
                  <a:pt x="0" y="0"/>
                </a:moveTo>
                <a:lnTo>
                  <a:pt x="6564376" y="0"/>
                </a:lnTo>
                <a:lnTo>
                  <a:pt x="6564376" y="2632648"/>
                </a:lnTo>
                <a:lnTo>
                  <a:pt x="0" y="2632648"/>
                </a:lnTo>
                <a:lnTo>
                  <a:pt x="0" y="0"/>
                </a:lnTo>
                <a:close/>
              </a:path>
            </a:pathLst>
          </a:custGeom>
          <a:blipFill>
            <a:blip r:embed="rId3">
              <a:alphaModFix amt="80000"/>
            </a:blip>
            <a:stretch>
              <a:fillRect t="-582" b="-582"/>
            </a:stretch>
          </a:blipFill>
          <a:ln cap="sq">
            <a:noFill/>
            <a:prstDash val="solid"/>
            <a:miter/>
          </a:ln>
        </p:spPr>
        <p:txBody>
          <a:bodyPr/>
          <a:lstStyle/>
          <a:p>
            <a:endParaRPr lang="en-IN"/>
          </a:p>
        </p:txBody>
      </p:sp>
      <p:sp>
        <p:nvSpPr>
          <p:cNvPr id="10" name="AutoShape 3">
            <a:extLst>
              <a:ext uri="{FF2B5EF4-FFF2-40B4-BE49-F238E27FC236}">
                <a16:creationId xmlns:a16="http://schemas.microsoft.com/office/drawing/2014/main" id="{A9C21719-9374-8CB8-2163-32C1B394B3F4}"/>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IN"/>
          </a:p>
        </p:txBody>
      </p:sp>
      <p:sp>
        <p:nvSpPr>
          <p:cNvPr id="11" name="TextBox 16">
            <a:extLst>
              <a:ext uri="{FF2B5EF4-FFF2-40B4-BE49-F238E27FC236}">
                <a16:creationId xmlns:a16="http://schemas.microsoft.com/office/drawing/2014/main" id="{2137F7BB-575F-59B0-DD1F-5FAB439EF3AF}"/>
              </a:ext>
            </a:extLst>
          </p:cNvPr>
          <p:cNvSpPr txBox="1"/>
          <p:nvPr/>
        </p:nvSpPr>
        <p:spPr>
          <a:xfrm>
            <a:off x="1006871" y="942975"/>
            <a:ext cx="16230600" cy="609590"/>
          </a:xfrm>
          <a:prstGeom prst="rect">
            <a:avLst/>
          </a:prstGeom>
        </p:spPr>
        <p:txBody>
          <a:bodyPr lIns="0" tIns="0" rIns="0" bIns="0" rtlCol="0" anchor="t">
            <a:spAutoFit/>
          </a:bodyPr>
          <a:lstStyle/>
          <a:p>
            <a:pPr>
              <a:lnSpc>
                <a:spcPts val="5200"/>
              </a:lnSpc>
              <a:spcBef>
                <a:spcPct val="0"/>
              </a:spcBef>
            </a:pPr>
            <a:r>
              <a:rPr lang="en-US" sz="3714" spc="843" dirty="0">
                <a:solidFill>
                  <a:srgbClr val="2B2C30"/>
                </a:solidFill>
                <a:latin typeface="Public Sans Bold"/>
              </a:rPr>
              <a:t>EXECUTIVE SUMMARY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IN"/>
          </a:p>
        </p:txBody>
      </p:sp>
      <p:grpSp>
        <p:nvGrpSpPr>
          <p:cNvPr id="4" name="Group 4"/>
          <p:cNvGrpSpPr/>
          <p:nvPr/>
        </p:nvGrpSpPr>
        <p:grpSpPr>
          <a:xfrm>
            <a:off x="3973846" y="1933180"/>
            <a:ext cx="3086100" cy="8332250"/>
            <a:chOff x="0" y="0"/>
            <a:chExt cx="812800" cy="2235452"/>
          </a:xfrm>
        </p:grpSpPr>
        <p:sp>
          <p:nvSpPr>
            <p:cNvPr id="5" name="Freeform 5"/>
            <p:cNvSpPr/>
            <p:nvPr/>
          </p:nvSpPr>
          <p:spPr>
            <a:xfrm>
              <a:off x="0" y="0"/>
              <a:ext cx="812800" cy="2235452"/>
            </a:xfrm>
            <a:custGeom>
              <a:avLst/>
              <a:gdLst/>
              <a:ahLst/>
              <a:cxnLst/>
              <a:rect l="l" t="t" r="r" b="b"/>
              <a:pathLst>
                <a:path w="812800" h="2235452">
                  <a:moveTo>
                    <a:pt x="406400" y="0"/>
                  </a:moveTo>
                  <a:lnTo>
                    <a:pt x="0" y="406400"/>
                  </a:lnTo>
                  <a:lnTo>
                    <a:pt x="203200" y="406400"/>
                  </a:lnTo>
                  <a:lnTo>
                    <a:pt x="203200" y="2235452"/>
                  </a:lnTo>
                  <a:lnTo>
                    <a:pt x="609600" y="2235452"/>
                  </a:lnTo>
                  <a:lnTo>
                    <a:pt x="609600" y="406400"/>
                  </a:lnTo>
                  <a:lnTo>
                    <a:pt x="812800" y="406400"/>
                  </a:lnTo>
                  <a:lnTo>
                    <a:pt x="406400" y="0"/>
                  </a:lnTo>
                  <a:close/>
                </a:path>
              </a:pathLst>
            </a:custGeom>
            <a:solidFill>
              <a:srgbClr val="F4F4ED"/>
            </a:solidFill>
          </p:spPr>
          <p:txBody>
            <a:bodyPr/>
            <a:lstStyle/>
            <a:p>
              <a:endParaRPr lang="en-IN"/>
            </a:p>
          </p:txBody>
        </p:sp>
        <p:sp>
          <p:nvSpPr>
            <p:cNvPr id="6" name="TextBox 6"/>
            <p:cNvSpPr txBox="1"/>
            <p:nvPr/>
          </p:nvSpPr>
          <p:spPr>
            <a:xfrm>
              <a:off x="203200" y="111125"/>
              <a:ext cx="406400" cy="2124327"/>
            </a:xfrm>
            <a:prstGeom prst="rect">
              <a:avLst/>
            </a:prstGeom>
          </p:spPr>
          <p:txBody>
            <a:bodyPr lIns="50800" tIns="50800" rIns="50800" bIns="50800" rtlCol="0" anchor="ctr"/>
            <a:lstStyle/>
            <a:p>
              <a:pPr algn="ctr">
                <a:lnSpc>
                  <a:spcPts val="2120"/>
                </a:lnSpc>
              </a:pPr>
              <a:endParaRPr/>
            </a:p>
          </p:txBody>
        </p:sp>
      </p:grpSp>
      <p:grpSp>
        <p:nvGrpSpPr>
          <p:cNvPr id="7" name="Group 7"/>
          <p:cNvGrpSpPr/>
          <p:nvPr/>
        </p:nvGrpSpPr>
        <p:grpSpPr>
          <a:xfrm>
            <a:off x="162102" y="1870276"/>
            <a:ext cx="10966124" cy="1169512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2B2C30"/>
              </a:solidFill>
              <a:prstDash val="solid"/>
              <a:miter/>
            </a:ln>
          </p:spPr>
          <p:txBody>
            <a:bodyPr/>
            <a:lstStyle/>
            <a:p>
              <a:endParaRPr lang="en-IN"/>
            </a:p>
          </p:txBody>
        </p:sp>
        <p:sp>
          <p:nvSpPr>
            <p:cNvPr id="9" name="TextBox 9"/>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10" name="Group 10"/>
          <p:cNvGrpSpPr/>
          <p:nvPr/>
        </p:nvGrpSpPr>
        <p:grpSpPr>
          <a:xfrm>
            <a:off x="1146781" y="4535268"/>
            <a:ext cx="9000196" cy="900019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2B2C30"/>
              </a:solidFill>
              <a:prstDash val="solid"/>
              <a:miter/>
            </a:ln>
          </p:spPr>
          <p:txBody>
            <a:bodyPr/>
            <a:lstStyle/>
            <a:p>
              <a:endParaRPr lang="en-IN"/>
            </a:p>
          </p:txBody>
        </p:sp>
        <p:sp>
          <p:nvSpPr>
            <p:cNvPr id="12" name="TextBox 12"/>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13" name="Group 13"/>
          <p:cNvGrpSpPr/>
          <p:nvPr/>
        </p:nvGrpSpPr>
        <p:grpSpPr>
          <a:xfrm>
            <a:off x="2354966" y="7254536"/>
            <a:ext cx="6583826" cy="658382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2B2C30"/>
              </a:solidFill>
              <a:prstDash val="solid"/>
              <a:miter/>
            </a:ln>
          </p:spPr>
          <p:txBody>
            <a:bodyPr/>
            <a:lstStyle/>
            <a:p>
              <a:endParaRPr lang="en-IN"/>
            </a:p>
          </p:txBody>
        </p:sp>
        <p:sp>
          <p:nvSpPr>
            <p:cNvPr id="15" name="TextBox 15"/>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sp>
        <p:nvSpPr>
          <p:cNvPr id="16" name="TextBox 16"/>
          <p:cNvSpPr txBox="1"/>
          <p:nvPr/>
        </p:nvSpPr>
        <p:spPr>
          <a:xfrm>
            <a:off x="1006871" y="942975"/>
            <a:ext cx="16230600" cy="609590"/>
          </a:xfrm>
          <a:prstGeom prst="rect">
            <a:avLst/>
          </a:prstGeom>
        </p:spPr>
        <p:txBody>
          <a:bodyPr lIns="0" tIns="0" rIns="0" bIns="0" rtlCol="0" anchor="t">
            <a:spAutoFit/>
          </a:bodyPr>
          <a:lstStyle/>
          <a:p>
            <a:pPr algn="r">
              <a:lnSpc>
                <a:spcPts val="5200"/>
              </a:lnSpc>
              <a:spcBef>
                <a:spcPct val="0"/>
              </a:spcBef>
            </a:pPr>
            <a:r>
              <a:rPr lang="en-US" sz="3714" spc="843" dirty="0">
                <a:solidFill>
                  <a:srgbClr val="2B2C30"/>
                </a:solidFill>
                <a:latin typeface="Public Sans Bold"/>
              </a:rPr>
              <a:t>PROJECT GOALS</a:t>
            </a:r>
          </a:p>
        </p:txBody>
      </p:sp>
      <p:sp>
        <p:nvSpPr>
          <p:cNvPr id="17" name="TextBox 17"/>
          <p:cNvSpPr txBox="1"/>
          <p:nvPr/>
        </p:nvSpPr>
        <p:spPr>
          <a:xfrm>
            <a:off x="2972200" y="5328983"/>
            <a:ext cx="5621156" cy="1854547"/>
          </a:xfrm>
          <a:prstGeom prst="rect">
            <a:avLst/>
          </a:prstGeom>
        </p:spPr>
        <p:txBody>
          <a:bodyPr lIns="0" tIns="0" rIns="0" bIns="0" rtlCol="0" anchor="t">
            <a:spAutoFit/>
          </a:bodyPr>
          <a:lstStyle/>
          <a:p>
            <a:pPr algn="ctr">
              <a:lnSpc>
                <a:spcPts val="3919"/>
              </a:lnSpc>
            </a:pPr>
            <a:r>
              <a:rPr lang="en-US" sz="2799" dirty="0">
                <a:solidFill>
                  <a:srgbClr val="2B2C30"/>
                </a:solidFill>
                <a:latin typeface="Public Sans Bold"/>
              </a:rPr>
              <a:t>Algorithmic Trading</a:t>
            </a:r>
          </a:p>
          <a:p>
            <a:pPr algn="ctr">
              <a:lnSpc>
                <a:spcPts val="2660"/>
              </a:lnSpc>
            </a:pPr>
            <a:r>
              <a:rPr lang="en-US" sz="1900" dirty="0">
                <a:solidFill>
                  <a:srgbClr val="2B2C30"/>
                </a:solidFill>
                <a:latin typeface="Public Sans"/>
              </a:rPr>
              <a:t>Developing various algorithmic trading strategies to generate buy and sell signals and assessing their performance using back-testing and risk/reward characteristics.</a:t>
            </a:r>
          </a:p>
        </p:txBody>
      </p:sp>
      <p:sp>
        <p:nvSpPr>
          <p:cNvPr id="18" name="TextBox 18"/>
          <p:cNvSpPr txBox="1"/>
          <p:nvPr/>
        </p:nvSpPr>
        <p:spPr>
          <a:xfrm>
            <a:off x="3232911" y="8250910"/>
            <a:ext cx="5061468" cy="1854547"/>
          </a:xfrm>
          <a:prstGeom prst="rect">
            <a:avLst/>
          </a:prstGeom>
        </p:spPr>
        <p:txBody>
          <a:bodyPr lIns="0" tIns="0" rIns="0" bIns="0" rtlCol="0" anchor="t">
            <a:spAutoFit/>
          </a:bodyPr>
          <a:lstStyle/>
          <a:p>
            <a:pPr algn="ctr">
              <a:lnSpc>
                <a:spcPts val="3919"/>
              </a:lnSpc>
            </a:pPr>
            <a:r>
              <a:rPr lang="en-US" sz="2799" dirty="0">
                <a:solidFill>
                  <a:srgbClr val="2B2C30"/>
                </a:solidFill>
                <a:latin typeface="Public Sans Bold"/>
              </a:rPr>
              <a:t>Data Exploration</a:t>
            </a:r>
          </a:p>
          <a:p>
            <a:pPr algn="ctr">
              <a:lnSpc>
                <a:spcPts val="2660"/>
              </a:lnSpc>
            </a:pPr>
            <a:r>
              <a:rPr lang="en-US" sz="1900" dirty="0">
                <a:solidFill>
                  <a:srgbClr val="2B2C30"/>
                </a:solidFill>
                <a:latin typeface="Public Sans"/>
              </a:rPr>
              <a:t>Sourcing suitable stock market historical data from a credible source for a minimum of 5 years.</a:t>
            </a:r>
          </a:p>
          <a:p>
            <a:pPr>
              <a:lnSpc>
                <a:spcPts val="2660"/>
              </a:lnSpc>
            </a:pPr>
            <a:endParaRPr lang="en-US" sz="1900" dirty="0">
              <a:solidFill>
                <a:srgbClr val="2B2C30"/>
              </a:solidFill>
              <a:latin typeface="Public Sans"/>
            </a:endParaRPr>
          </a:p>
        </p:txBody>
      </p:sp>
      <p:sp>
        <p:nvSpPr>
          <p:cNvPr id="19" name="TextBox 19"/>
          <p:cNvSpPr txBox="1"/>
          <p:nvPr/>
        </p:nvSpPr>
        <p:spPr>
          <a:xfrm>
            <a:off x="2272452" y="2723132"/>
            <a:ext cx="6745423" cy="1508298"/>
          </a:xfrm>
          <a:prstGeom prst="rect">
            <a:avLst/>
          </a:prstGeom>
        </p:spPr>
        <p:txBody>
          <a:bodyPr wrap="square" lIns="0" tIns="0" rIns="0" bIns="0" rtlCol="0" anchor="t">
            <a:spAutoFit/>
          </a:bodyPr>
          <a:lstStyle/>
          <a:p>
            <a:pPr algn="ctr">
              <a:lnSpc>
                <a:spcPts val="3919"/>
              </a:lnSpc>
            </a:pPr>
            <a:r>
              <a:rPr lang="en-US" sz="2799" dirty="0">
                <a:solidFill>
                  <a:srgbClr val="2B2C30"/>
                </a:solidFill>
                <a:latin typeface="Public Sans Bold"/>
              </a:rPr>
              <a:t>Machine Learning &amp; </a:t>
            </a:r>
            <a:r>
              <a:rPr lang="en-US" sz="2799" dirty="0" err="1">
                <a:solidFill>
                  <a:srgbClr val="2B2C30"/>
                </a:solidFill>
                <a:latin typeface="Public Sans Bold"/>
              </a:rPr>
              <a:t>Optimisation</a:t>
            </a:r>
            <a:endParaRPr lang="en-US" sz="2799" dirty="0">
              <a:solidFill>
                <a:srgbClr val="2B2C30"/>
              </a:solidFill>
              <a:latin typeface="Public Sans Bold"/>
            </a:endParaRPr>
          </a:p>
          <a:p>
            <a:pPr algn="ctr">
              <a:lnSpc>
                <a:spcPts val="2659"/>
              </a:lnSpc>
            </a:pPr>
            <a:r>
              <a:rPr lang="en-US" sz="1899" dirty="0">
                <a:solidFill>
                  <a:srgbClr val="2B2C30"/>
                </a:solidFill>
                <a:latin typeface="Public Sans"/>
              </a:rPr>
              <a:t>Implementing machine learning to automate the trade decisions, for newer data adaptability.  Further optimizing each model to determine the best parameters.</a:t>
            </a:r>
          </a:p>
        </p:txBody>
      </p:sp>
      <p:sp>
        <p:nvSpPr>
          <p:cNvPr id="20" name="TextBox 20"/>
          <p:cNvSpPr txBox="1"/>
          <p:nvPr/>
        </p:nvSpPr>
        <p:spPr>
          <a:xfrm>
            <a:off x="14899240" y="8494219"/>
            <a:ext cx="1682491" cy="1057794"/>
          </a:xfrm>
          <a:prstGeom prst="rect">
            <a:avLst/>
          </a:prstGeom>
        </p:spPr>
        <p:txBody>
          <a:bodyPr lIns="0" tIns="0" rIns="0" bIns="0" rtlCol="0" anchor="t">
            <a:spAutoFit/>
          </a:bodyPr>
          <a:lstStyle/>
          <a:p>
            <a:pPr>
              <a:lnSpc>
                <a:spcPts val="2717"/>
              </a:lnSpc>
            </a:pPr>
            <a:r>
              <a:rPr lang="en-US" sz="2986" spc="14">
                <a:solidFill>
                  <a:srgbClr val="2B2C30"/>
                </a:solidFill>
                <a:latin typeface="Playfair Display"/>
              </a:rPr>
              <a:t>Fortune Algo Cookies</a:t>
            </a:r>
          </a:p>
        </p:txBody>
      </p:sp>
      <p:pic>
        <p:nvPicPr>
          <p:cNvPr id="22" name="Picture 21" descr="A puppet holding a stack of cookies&#10;&#10;Description automatically generated">
            <a:extLst>
              <a:ext uri="{FF2B5EF4-FFF2-40B4-BE49-F238E27FC236}">
                <a16:creationId xmlns:a16="http://schemas.microsoft.com/office/drawing/2014/main" id="{99E39371-D837-D8BA-9FC8-C7F459A6B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1731" y="8442389"/>
            <a:ext cx="1109624" cy="110962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3" name="TextBox 3"/>
          <p:cNvSpPr txBox="1"/>
          <p:nvPr/>
        </p:nvSpPr>
        <p:spPr>
          <a:xfrm>
            <a:off x="1006871" y="942975"/>
            <a:ext cx="16230600" cy="609590"/>
          </a:xfrm>
          <a:prstGeom prst="rect">
            <a:avLst/>
          </a:prstGeom>
        </p:spPr>
        <p:txBody>
          <a:bodyPr lIns="0" tIns="0" rIns="0" bIns="0" rtlCol="0" anchor="t">
            <a:spAutoFit/>
          </a:bodyPr>
          <a:lstStyle/>
          <a:p>
            <a:pPr>
              <a:lnSpc>
                <a:spcPts val="5200"/>
              </a:lnSpc>
              <a:spcBef>
                <a:spcPct val="0"/>
              </a:spcBef>
            </a:pPr>
            <a:r>
              <a:rPr lang="en-US" sz="3714" spc="843" dirty="0">
                <a:solidFill>
                  <a:srgbClr val="2B2C30"/>
                </a:solidFill>
                <a:latin typeface="Public Sans Bold"/>
              </a:rPr>
              <a:t>DATA SOURCE</a:t>
            </a:r>
          </a:p>
        </p:txBody>
      </p:sp>
      <p:sp>
        <p:nvSpPr>
          <p:cNvPr id="4" name="AutoShape 4"/>
          <p:cNvSpPr/>
          <p:nvPr/>
        </p:nvSpPr>
        <p:spPr>
          <a:xfrm flipV="1">
            <a:off x="1028703" y="1722409"/>
            <a:ext cx="16230594" cy="38509"/>
          </a:xfrm>
          <a:prstGeom prst="line">
            <a:avLst/>
          </a:prstGeom>
          <a:ln w="9525" cap="flat">
            <a:solidFill>
              <a:srgbClr val="2B2C30"/>
            </a:solidFill>
            <a:prstDash val="solid"/>
            <a:headEnd type="none" w="sm" len="sm"/>
            <a:tailEnd type="none" w="sm" len="sm"/>
          </a:ln>
        </p:spPr>
        <p:txBody>
          <a:bodyPr/>
          <a:lstStyle/>
          <a:p>
            <a:endParaRPr lang="en-IN"/>
          </a:p>
        </p:txBody>
      </p:sp>
      <p:grpSp>
        <p:nvGrpSpPr>
          <p:cNvPr id="5" name="Group 5"/>
          <p:cNvGrpSpPr/>
          <p:nvPr/>
        </p:nvGrpSpPr>
        <p:grpSpPr>
          <a:xfrm>
            <a:off x="13182600" y="1974533"/>
            <a:ext cx="4283912" cy="3100487"/>
            <a:chOff x="0" y="0"/>
            <a:chExt cx="5711883" cy="4133983"/>
          </a:xfrm>
        </p:grpSpPr>
        <p:pic>
          <p:nvPicPr>
            <p:cNvPr id="6" name="Picture 6"/>
            <p:cNvPicPr>
              <a:picLocks noChangeAspect="1"/>
            </p:cNvPicPr>
            <p:nvPr/>
          </p:nvPicPr>
          <p:blipFill>
            <a:blip r:embed="rId2">
              <a:alphaModFix amt="59000"/>
            </a:blip>
            <a:srcRect l="21511" r="21511"/>
            <a:stretch>
              <a:fillRect/>
            </a:stretch>
          </p:blipFill>
          <p:spPr>
            <a:xfrm>
              <a:off x="0" y="0"/>
              <a:ext cx="5711883" cy="4133983"/>
            </a:xfrm>
            <a:prstGeom prst="rect">
              <a:avLst/>
            </a:prstGeom>
          </p:spPr>
        </p:pic>
      </p:grpSp>
      <p:sp>
        <p:nvSpPr>
          <p:cNvPr id="10" name="TextBox 10"/>
          <p:cNvSpPr txBox="1"/>
          <p:nvPr/>
        </p:nvSpPr>
        <p:spPr>
          <a:xfrm>
            <a:off x="2209800" y="6434722"/>
            <a:ext cx="10225185" cy="308160"/>
          </a:xfrm>
          <a:prstGeom prst="rect">
            <a:avLst/>
          </a:prstGeom>
        </p:spPr>
        <p:txBody>
          <a:bodyPr lIns="0" tIns="0" rIns="0" bIns="0" rtlCol="0" anchor="t">
            <a:spAutoFit/>
          </a:bodyPr>
          <a:lstStyle/>
          <a:p>
            <a:pPr>
              <a:lnSpc>
                <a:spcPts val="3919"/>
              </a:lnSpc>
            </a:pPr>
            <a:endParaRPr/>
          </a:p>
        </p:txBody>
      </p:sp>
      <p:sp>
        <p:nvSpPr>
          <p:cNvPr id="11" name="TextBox 11"/>
          <p:cNvSpPr txBox="1"/>
          <p:nvPr/>
        </p:nvSpPr>
        <p:spPr>
          <a:xfrm>
            <a:off x="14899240" y="8494219"/>
            <a:ext cx="1682491" cy="1057794"/>
          </a:xfrm>
          <a:prstGeom prst="rect">
            <a:avLst/>
          </a:prstGeom>
        </p:spPr>
        <p:txBody>
          <a:bodyPr lIns="0" tIns="0" rIns="0" bIns="0" rtlCol="0" anchor="t">
            <a:spAutoFit/>
          </a:bodyPr>
          <a:lstStyle/>
          <a:p>
            <a:pPr>
              <a:lnSpc>
                <a:spcPts val="2717"/>
              </a:lnSpc>
            </a:pPr>
            <a:r>
              <a:rPr lang="en-US" sz="2986" spc="14">
                <a:solidFill>
                  <a:srgbClr val="2B2C30"/>
                </a:solidFill>
                <a:latin typeface="Playfair Display"/>
              </a:rPr>
              <a:t>Fortune Algo Cookies</a:t>
            </a:r>
          </a:p>
        </p:txBody>
      </p:sp>
      <p:sp>
        <p:nvSpPr>
          <p:cNvPr id="12" name="TextBox 12"/>
          <p:cNvSpPr txBox="1"/>
          <p:nvPr/>
        </p:nvSpPr>
        <p:spPr>
          <a:xfrm>
            <a:off x="152400" y="8641633"/>
            <a:ext cx="14151429" cy="1392817"/>
          </a:xfrm>
          <a:prstGeom prst="rect">
            <a:avLst/>
          </a:prstGeom>
        </p:spPr>
        <p:txBody>
          <a:bodyPr wrap="square" lIns="0" tIns="0" rIns="0" bIns="0" rtlCol="0" anchor="t">
            <a:spAutoFit/>
          </a:bodyPr>
          <a:lstStyle/>
          <a:p>
            <a:pPr>
              <a:lnSpc>
                <a:spcPts val="2229"/>
              </a:lnSpc>
            </a:pPr>
            <a:r>
              <a:rPr lang="en-US" sz="1592" dirty="0">
                <a:solidFill>
                  <a:srgbClr val="2B2C30"/>
                </a:solidFill>
                <a:latin typeface="Canva Sans"/>
              </a:rPr>
              <a:t>(*) </a:t>
            </a:r>
            <a:r>
              <a:rPr lang="en-US" sz="1592" dirty="0" err="1">
                <a:solidFill>
                  <a:srgbClr val="2B2C30"/>
                </a:solidFill>
                <a:latin typeface="Canva Sans"/>
              </a:rPr>
              <a:t>yfinance</a:t>
            </a:r>
            <a:r>
              <a:rPr lang="en-US" sz="1592" dirty="0">
                <a:solidFill>
                  <a:srgbClr val="2B2C30"/>
                </a:solidFill>
                <a:latin typeface="Canva Sans"/>
              </a:rPr>
              <a:t> is an open-source tool that uses Yahoo's publicly available APIs, and is intended for research and educational purposes. It is a complete re-write of the Yahoo Finance library, offering a reliable method of downloading historical market data from Yahoo! Finance's API, up to 1 minute granularity, in a more Pythonic way.</a:t>
            </a:r>
          </a:p>
          <a:p>
            <a:pPr>
              <a:lnSpc>
                <a:spcPts val="2229"/>
              </a:lnSpc>
            </a:pPr>
            <a:endParaRPr lang="en-US" sz="1592" dirty="0">
              <a:solidFill>
                <a:srgbClr val="2B2C30"/>
              </a:solidFill>
              <a:latin typeface="Canva Sans"/>
            </a:endParaRPr>
          </a:p>
          <a:p>
            <a:pPr>
              <a:lnSpc>
                <a:spcPts val="2229"/>
              </a:lnSpc>
            </a:pPr>
            <a:r>
              <a:rPr lang="en-US" sz="1592" dirty="0">
                <a:solidFill>
                  <a:srgbClr val="2B2C30"/>
                </a:solidFill>
                <a:latin typeface="Canva Sans"/>
              </a:rPr>
              <a:t>(**) https://site.financialmodelingprep.com/developer/docs </a:t>
            </a:r>
          </a:p>
        </p:txBody>
      </p:sp>
      <p:sp>
        <p:nvSpPr>
          <p:cNvPr id="13" name="TextBox 9">
            <a:extLst>
              <a:ext uri="{FF2B5EF4-FFF2-40B4-BE49-F238E27FC236}">
                <a16:creationId xmlns:a16="http://schemas.microsoft.com/office/drawing/2014/main" id="{CB36E7A0-083F-F7EE-8DEB-2F93FE07334C}"/>
              </a:ext>
            </a:extLst>
          </p:cNvPr>
          <p:cNvSpPr txBox="1"/>
          <p:nvPr/>
        </p:nvSpPr>
        <p:spPr>
          <a:xfrm>
            <a:off x="1028701" y="2171700"/>
            <a:ext cx="11925300" cy="4892814"/>
          </a:xfrm>
          <a:prstGeom prst="rect">
            <a:avLst/>
          </a:prstGeom>
        </p:spPr>
        <p:txBody>
          <a:bodyPr wrap="square" lIns="0" tIns="0" rIns="0" bIns="0" rtlCol="0" anchor="t">
            <a:spAutoFit/>
          </a:bodyPr>
          <a:lstStyle/>
          <a:p>
            <a:pPr>
              <a:lnSpc>
                <a:spcPts val="3450"/>
              </a:lnSpc>
            </a:pPr>
            <a:r>
              <a:rPr lang="en-US" sz="2200" dirty="0">
                <a:solidFill>
                  <a:srgbClr val="2B2C30"/>
                </a:solidFill>
                <a:latin typeface="Public Sans"/>
              </a:rPr>
              <a:t>Yahoo Finance data (fetched via the </a:t>
            </a:r>
            <a:r>
              <a:rPr lang="en-US" sz="2200" dirty="0" err="1">
                <a:solidFill>
                  <a:srgbClr val="2B2C30"/>
                </a:solidFill>
                <a:latin typeface="Public Sans"/>
              </a:rPr>
              <a:t>yfinance</a:t>
            </a:r>
            <a:r>
              <a:rPr lang="en-US" sz="2200" dirty="0">
                <a:solidFill>
                  <a:srgbClr val="2B2C30"/>
                </a:solidFill>
                <a:latin typeface="Public Sans"/>
              </a:rPr>
              <a:t>* API) is used </a:t>
            </a:r>
            <a:br>
              <a:rPr lang="en-US" sz="2200" dirty="0">
                <a:solidFill>
                  <a:srgbClr val="2B2C30"/>
                </a:solidFill>
                <a:latin typeface="Public Sans"/>
              </a:rPr>
            </a:br>
            <a:endParaRPr lang="en-US" sz="2200" dirty="0">
              <a:solidFill>
                <a:srgbClr val="2B2C30"/>
              </a:solidFill>
              <a:latin typeface="Public Sans"/>
            </a:endParaRPr>
          </a:p>
          <a:p>
            <a:pPr marL="496571" lvl="1" indent="-248285">
              <a:lnSpc>
                <a:spcPts val="3450"/>
              </a:lnSpc>
              <a:buFont typeface="Arial"/>
              <a:buChar char="•"/>
            </a:pPr>
            <a:r>
              <a:rPr lang="en-US" sz="2200" dirty="0">
                <a:solidFill>
                  <a:srgbClr val="2B2C30"/>
                </a:solidFill>
                <a:latin typeface="Public Sans"/>
              </a:rPr>
              <a:t>Adequate amount of historical data for the proof of concept.</a:t>
            </a:r>
          </a:p>
          <a:p>
            <a:pPr marL="496571" lvl="1" indent="-248285">
              <a:lnSpc>
                <a:spcPts val="3450"/>
              </a:lnSpc>
              <a:buFont typeface="Arial"/>
              <a:buChar char="•"/>
            </a:pPr>
            <a:r>
              <a:rPr lang="en-US" sz="2200" dirty="0">
                <a:solidFill>
                  <a:srgbClr val="2B2C30"/>
                </a:solidFill>
                <a:latin typeface="Public Sans"/>
              </a:rPr>
              <a:t>Ample current statistical and technical data with a single API call .</a:t>
            </a:r>
          </a:p>
          <a:p>
            <a:pPr marL="496571" lvl="1" indent="-248285">
              <a:lnSpc>
                <a:spcPts val="3450"/>
              </a:lnSpc>
              <a:buFont typeface="Arial"/>
              <a:buChar char="•"/>
            </a:pPr>
            <a:r>
              <a:rPr lang="en-US" sz="2200" dirty="0">
                <a:solidFill>
                  <a:srgbClr val="2B2C30"/>
                </a:solidFill>
                <a:latin typeface="Public Sans"/>
              </a:rPr>
              <a:t>Free, reliable, and open sourced.</a:t>
            </a:r>
          </a:p>
          <a:p>
            <a:pPr marL="496571" lvl="1" indent="-248285">
              <a:lnSpc>
                <a:spcPts val="3450"/>
              </a:lnSpc>
              <a:buFont typeface="Arial"/>
              <a:buChar char="•"/>
            </a:pPr>
            <a:r>
              <a:rPr lang="en-US" sz="2200" dirty="0">
                <a:solidFill>
                  <a:srgbClr val="2B2C30"/>
                </a:solidFill>
                <a:latin typeface="Public Sans"/>
              </a:rPr>
              <a:t>No account or API key needed, therefore simple integration.</a:t>
            </a:r>
          </a:p>
          <a:p>
            <a:pPr marL="248286" lvl="1">
              <a:lnSpc>
                <a:spcPts val="3450"/>
              </a:lnSpc>
            </a:pPr>
            <a:endParaRPr lang="en-US" sz="2200" dirty="0">
              <a:solidFill>
                <a:srgbClr val="2B2C30"/>
              </a:solidFill>
              <a:latin typeface="Public Sans"/>
            </a:endParaRPr>
          </a:p>
          <a:p>
            <a:pPr>
              <a:lnSpc>
                <a:spcPts val="3450"/>
              </a:lnSpc>
            </a:pPr>
            <a:r>
              <a:rPr lang="en-US" sz="2200" dirty="0">
                <a:solidFill>
                  <a:srgbClr val="2B2C30"/>
                </a:solidFill>
                <a:latin typeface="Public Sans"/>
              </a:rPr>
              <a:t>Additional Consideration - “Financial Modelling Prep”** API: </a:t>
            </a:r>
          </a:p>
          <a:p>
            <a:pPr marL="496571" lvl="1" indent="-248285">
              <a:lnSpc>
                <a:spcPts val="3450"/>
              </a:lnSpc>
              <a:buFont typeface="Arial"/>
              <a:buChar char="•"/>
            </a:pPr>
            <a:r>
              <a:rPr lang="en-US" sz="2200" dirty="0">
                <a:solidFill>
                  <a:srgbClr val="2B2C30"/>
                </a:solidFill>
                <a:latin typeface="Public Sans"/>
              </a:rPr>
              <a:t>Offers many interesting data sets (e.g. EPS Surprises, Executive Compensation, Analyst Estimates to name a few) however most are available only on the paid tier. </a:t>
            </a:r>
          </a:p>
          <a:p>
            <a:pPr marL="496571" lvl="1" indent="-248285">
              <a:lnSpc>
                <a:spcPts val="3450"/>
              </a:lnSpc>
              <a:buFont typeface="Arial"/>
              <a:buChar char="•"/>
            </a:pPr>
            <a:r>
              <a:rPr lang="en-US" sz="2200" dirty="0">
                <a:solidFill>
                  <a:srgbClr val="2B2C30"/>
                </a:solidFill>
                <a:latin typeface="Public Sans"/>
              </a:rPr>
              <a:t>Needed sign-up to account and API key.</a:t>
            </a:r>
          </a:p>
        </p:txBody>
      </p:sp>
      <p:pic>
        <p:nvPicPr>
          <p:cNvPr id="14" name="Picture 13" descr="A puppet holding a stack of cookies&#10;&#10;Description automatically generated">
            <a:extLst>
              <a:ext uri="{FF2B5EF4-FFF2-40B4-BE49-F238E27FC236}">
                <a16:creationId xmlns:a16="http://schemas.microsoft.com/office/drawing/2014/main" id="{41D4FBE3-D086-1C9D-571C-7B274A3A39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1731" y="8442389"/>
            <a:ext cx="1109624" cy="110962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IN"/>
          </a:p>
        </p:txBody>
      </p:sp>
      <p:sp>
        <p:nvSpPr>
          <p:cNvPr id="10" name="TextBox 10"/>
          <p:cNvSpPr txBox="1"/>
          <p:nvPr/>
        </p:nvSpPr>
        <p:spPr>
          <a:xfrm>
            <a:off x="1006871" y="942975"/>
            <a:ext cx="16230600" cy="609590"/>
          </a:xfrm>
          <a:prstGeom prst="rect">
            <a:avLst/>
          </a:prstGeom>
        </p:spPr>
        <p:txBody>
          <a:bodyPr lIns="0" tIns="0" rIns="0" bIns="0" rtlCol="0" anchor="t">
            <a:spAutoFit/>
          </a:bodyPr>
          <a:lstStyle/>
          <a:p>
            <a:pPr>
              <a:lnSpc>
                <a:spcPts val="5200"/>
              </a:lnSpc>
              <a:spcBef>
                <a:spcPct val="0"/>
              </a:spcBef>
            </a:pPr>
            <a:r>
              <a:rPr lang="en-US" sz="3714" spc="843" dirty="0">
                <a:solidFill>
                  <a:srgbClr val="2B2C30"/>
                </a:solidFill>
                <a:latin typeface="Public Sans Bold"/>
              </a:rPr>
              <a:t>DATA ANALYTICS</a:t>
            </a:r>
          </a:p>
        </p:txBody>
      </p:sp>
      <p:sp>
        <p:nvSpPr>
          <p:cNvPr id="11" name="TextBox 11"/>
          <p:cNvSpPr txBox="1"/>
          <p:nvPr/>
        </p:nvSpPr>
        <p:spPr>
          <a:xfrm>
            <a:off x="1042302" y="2174609"/>
            <a:ext cx="3177748" cy="437388"/>
          </a:xfrm>
          <a:prstGeom prst="rect">
            <a:avLst/>
          </a:prstGeom>
        </p:spPr>
        <p:txBody>
          <a:bodyPr lIns="0" tIns="0" rIns="0" bIns="0" rtlCol="0" anchor="t">
            <a:spAutoFit/>
          </a:bodyPr>
          <a:lstStyle/>
          <a:p>
            <a:pPr>
              <a:lnSpc>
                <a:spcPts val="3276"/>
              </a:lnSpc>
            </a:pPr>
            <a:r>
              <a:rPr lang="en-US" sz="3600" spc="18" dirty="0">
                <a:solidFill>
                  <a:srgbClr val="2B2C30"/>
                </a:solidFill>
                <a:latin typeface="Playfair Display Italics"/>
              </a:rPr>
              <a:t>Data Collection</a:t>
            </a:r>
          </a:p>
        </p:txBody>
      </p:sp>
      <p:sp>
        <p:nvSpPr>
          <p:cNvPr id="12" name="TextBox 12"/>
          <p:cNvSpPr txBox="1"/>
          <p:nvPr/>
        </p:nvSpPr>
        <p:spPr>
          <a:xfrm>
            <a:off x="7086600" y="2174609"/>
            <a:ext cx="3761659" cy="437388"/>
          </a:xfrm>
          <a:prstGeom prst="rect">
            <a:avLst/>
          </a:prstGeom>
        </p:spPr>
        <p:txBody>
          <a:bodyPr lIns="0" tIns="0" rIns="0" bIns="0" rtlCol="0" anchor="t">
            <a:spAutoFit/>
          </a:bodyPr>
          <a:lstStyle/>
          <a:p>
            <a:pPr>
              <a:lnSpc>
                <a:spcPts val="3276"/>
              </a:lnSpc>
            </a:pPr>
            <a:r>
              <a:rPr lang="en-US" sz="3600" spc="18" dirty="0">
                <a:solidFill>
                  <a:srgbClr val="2B2C30"/>
                </a:solidFill>
                <a:latin typeface="Playfair Display Italics"/>
              </a:rPr>
              <a:t>Data Preparation</a:t>
            </a:r>
          </a:p>
        </p:txBody>
      </p:sp>
      <p:sp>
        <p:nvSpPr>
          <p:cNvPr id="13" name="TextBox 13"/>
          <p:cNvSpPr txBox="1"/>
          <p:nvPr/>
        </p:nvSpPr>
        <p:spPr>
          <a:xfrm>
            <a:off x="12801600" y="2188804"/>
            <a:ext cx="5590459" cy="423193"/>
          </a:xfrm>
          <a:prstGeom prst="rect">
            <a:avLst/>
          </a:prstGeom>
        </p:spPr>
        <p:txBody>
          <a:bodyPr wrap="square" lIns="0" tIns="0" rIns="0" bIns="0" rtlCol="0" anchor="t">
            <a:spAutoFit/>
          </a:bodyPr>
          <a:lstStyle/>
          <a:p>
            <a:pPr>
              <a:lnSpc>
                <a:spcPts val="3276"/>
              </a:lnSpc>
            </a:pPr>
            <a:r>
              <a:rPr lang="en-US" sz="3600" spc="18" dirty="0">
                <a:solidFill>
                  <a:srgbClr val="2B2C30"/>
                </a:solidFill>
                <a:latin typeface="Playfair Display Italics"/>
              </a:rPr>
              <a:t>Exploratory Data Analysis</a:t>
            </a:r>
          </a:p>
        </p:txBody>
      </p:sp>
      <p:sp>
        <p:nvSpPr>
          <p:cNvPr id="15" name="TextBox 15"/>
          <p:cNvSpPr txBox="1"/>
          <p:nvPr/>
        </p:nvSpPr>
        <p:spPr>
          <a:xfrm>
            <a:off x="782660" y="3021378"/>
            <a:ext cx="3199577" cy="2748253"/>
          </a:xfrm>
          <a:prstGeom prst="rect">
            <a:avLst/>
          </a:prstGeom>
        </p:spPr>
        <p:txBody>
          <a:bodyPr lIns="0" tIns="0" rIns="0" bIns="0" rtlCol="0" anchor="t">
            <a:spAutoFit/>
          </a:bodyPr>
          <a:lstStyle/>
          <a:p>
            <a:pPr marL="474979" lvl="1" indent="-237490">
              <a:lnSpc>
                <a:spcPts val="3079"/>
              </a:lnSpc>
              <a:buFont typeface="Arial"/>
              <a:buChar char="•"/>
            </a:pPr>
            <a:r>
              <a:rPr lang="en-US" sz="2199" dirty="0">
                <a:solidFill>
                  <a:srgbClr val="2B2C30"/>
                </a:solidFill>
                <a:latin typeface="Public Sans"/>
              </a:rPr>
              <a:t>A low-risk (low beta) stock is used for the analysis. The PepsiCo. (PEP) stock backdated to the last 5 years is imported.</a:t>
            </a:r>
          </a:p>
        </p:txBody>
      </p:sp>
      <p:sp>
        <p:nvSpPr>
          <p:cNvPr id="17" name="TextBox 17"/>
          <p:cNvSpPr txBox="1"/>
          <p:nvPr/>
        </p:nvSpPr>
        <p:spPr>
          <a:xfrm>
            <a:off x="304800" y="9408421"/>
            <a:ext cx="13245732" cy="615425"/>
          </a:xfrm>
          <a:prstGeom prst="rect">
            <a:avLst/>
          </a:prstGeom>
        </p:spPr>
        <p:txBody>
          <a:bodyPr wrap="square" lIns="0" tIns="0" rIns="0" bIns="0" rtlCol="0" anchor="t">
            <a:spAutoFit/>
          </a:bodyPr>
          <a:lstStyle/>
          <a:p>
            <a:pPr marL="237489" lvl="1"/>
            <a:r>
              <a:rPr lang="en-US" sz="2199" dirty="0">
                <a:solidFill>
                  <a:srgbClr val="2B2C30"/>
                </a:solidFill>
                <a:latin typeface="Public Sans"/>
              </a:rPr>
              <a:t>* </a:t>
            </a:r>
            <a:r>
              <a:rPr lang="en-US" dirty="0">
                <a:solidFill>
                  <a:srgbClr val="2B2C30"/>
                </a:solidFill>
                <a:latin typeface="Public Sans"/>
              </a:rPr>
              <a:t>Data was split into Train-Test data sets based on 3m+1m rolling windows, to provide a variety of conditions. e.g.: Jan-Mar + May-Jul + Sep-Nov as Train; Apr + Aug + Dec as Test</a:t>
            </a:r>
          </a:p>
        </p:txBody>
      </p:sp>
      <p:sp>
        <p:nvSpPr>
          <p:cNvPr id="19" name="TextBox 19"/>
          <p:cNvSpPr txBox="1"/>
          <p:nvPr/>
        </p:nvSpPr>
        <p:spPr>
          <a:xfrm>
            <a:off x="4897017" y="3010524"/>
            <a:ext cx="4061297" cy="5928611"/>
          </a:xfrm>
          <a:prstGeom prst="rect">
            <a:avLst/>
          </a:prstGeom>
        </p:spPr>
        <p:txBody>
          <a:bodyPr lIns="0" tIns="0" rIns="0" bIns="0" rtlCol="0" anchor="t">
            <a:spAutoFit/>
          </a:bodyPr>
          <a:lstStyle/>
          <a:p>
            <a:pPr marL="237489" lvl="1">
              <a:lnSpc>
                <a:spcPts val="3079"/>
              </a:lnSpc>
            </a:pPr>
            <a:r>
              <a:rPr lang="en-US" sz="2199" u="sng" dirty="0">
                <a:solidFill>
                  <a:srgbClr val="2B2C30"/>
                </a:solidFill>
                <a:latin typeface="Public Sans"/>
              </a:rPr>
              <a:t>For Trading Algorithms: </a:t>
            </a:r>
          </a:p>
          <a:p>
            <a:pPr marL="237489" lvl="1">
              <a:lnSpc>
                <a:spcPts val="3079"/>
              </a:lnSpc>
            </a:pPr>
            <a:endParaRPr lang="en-US" sz="2199" dirty="0">
              <a:solidFill>
                <a:srgbClr val="2B2C30"/>
              </a:solidFill>
              <a:latin typeface="Public Sans"/>
            </a:endParaRPr>
          </a:p>
          <a:p>
            <a:pPr marL="580389" lvl="1" indent="-342900">
              <a:lnSpc>
                <a:spcPts val="3079"/>
              </a:lnSpc>
              <a:buFont typeface="Arial" panose="020B0604020202020204" pitchFamily="34" charset="0"/>
              <a:buChar char="•"/>
            </a:pPr>
            <a:r>
              <a:rPr lang="en-US" sz="2199" dirty="0">
                <a:solidFill>
                  <a:srgbClr val="2B2C30"/>
                </a:solidFill>
                <a:latin typeface="Public Sans"/>
              </a:rPr>
              <a:t>Trading signals (buy/sell/ hold) were generated for each algorithm.</a:t>
            </a:r>
          </a:p>
          <a:p>
            <a:pPr marL="580389" lvl="1" indent="-342900">
              <a:lnSpc>
                <a:spcPts val="3079"/>
              </a:lnSpc>
              <a:buFont typeface="Arial" panose="020B0604020202020204" pitchFamily="34" charset="0"/>
              <a:buChar char="•"/>
            </a:pPr>
            <a:r>
              <a:rPr lang="en-US" sz="2199" dirty="0">
                <a:solidFill>
                  <a:srgbClr val="2B2C30"/>
                </a:solidFill>
                <a:latin typeface="Public Sans"/>
              </a:rPr>
              <a:t>Dropping null values and other data wrangling methodologies were introduced wherever applicable.</a:t>
            </a:r>
          </a:p>
          <a:p>
            <a:pPr marL="580389" lvl="1" indent="-342900">
              <a:lnSpc>
                <a:spcPts val="3079"/>
              </a:lnSpc>
              <a:buFont typeface="Arial" panose="020B0604020202020204" pitchFamily="34" charset="0"/>
              <a:buChar char="•"/>
            </a:pPr>
            <a:r>
              <a:rPr lang="en-US" sz="2199" dirty="0">
                <a:solidFill>
                  <a:srgbClr val="2B2C30"/>
                </a:solidFill>
                <a:latin typeface="Public Sans"/>
              </a:rPr>
              <a:t>Generation of other variables and performance metrics.</a:t>
            </a:r>
          </a:p>
          <a:p>
            <a:pPr marL="580389" lvl="1" indent="-342900">
              <a:lnSpc>
                <a:spcPts val="3079"/>
              </a:lnSpc>
              <a:buFont typeface="Arial" panose="020B0604020202020204" pitchFamily="34" charset="0"/>
              <a:buChar char="•"/>
            </a:pPr>
            <a:endParaRPr lang="en-US" sz="2199" dirty="0">
              <a:solidFill>
                <a:srgbClr val="2B2C30"/>
              </a:solidFill>
              <a:latin typeface="Public Sans"/>
            </a:endParaRPr>
          </a:p>
          <a:p>
            <a:pPr marL="580389" lvl="1" indent="-342900">
              <a:lnSpc>
                <a:spcPts val="3079"/>
              </a:lnSpc>
              <a:buFont typeface="Arial" panose="020B0604020202020204" pitchFamily="34" charset="0"/>
              <a:buChar char="•"/>
            </a:pPr>
            <a:endParaRPr lang="en-US" sz="2199" dirty="0">
              <a:solidFill>
                <a:srgbClr val="2B2C30"/>
              </a:solidFill>
              <a:latin typeface="Public Sans"/>
            </a:endParaRPr>
          </a:p>
        </p:txBody>
      </p:sp>
      <p:sp>
        <p:nvSpPr>
          <p:cNvPr id="45" name="TextBox 19">
            <a:extLst>
              <a:ext uri="{FF2B5EF4-FFF2-40B4-BE49-F238E27FC236}">
                <a16:creationId xmlns:a16="http://schemas.microsoft.com/office/drawing/2014/main" id="{D579F2E8-E6BB-096C-3827-C9D6A61DC563}"/>
              </a:ext>
            </a:extLst>
          </p:cNvPr>
          <p:cNvSpPr txBox="1"/>
          <p:nvPr/>
        </p:nvSpPr>
        <p:spPr>
          <a:xfrm>
            <a:off x="9143992" y="2987336"/>
            <a:ext cx="4061297" cy="6326155"/>
          </a:xfrm>
          <a:prstGeom prst="rect">
            <a:avLst/>
          </a:prstGeom>
        </p:spPr>
        <p:txBody>
          <a:bodyPr lIns="0" tIns="0" rIns="0" bIns="0" rtlCol="0" anchor="t">
            <a:spAutoFit/>
          </a:bodyPr>
          <a:lstStyle/>
          <a:p>
            <a:pPr marL="237489" lvl="1">
              <a:lnSpc>
                <a:spcPts val="3079"/>
              </a:lnSpc>
            </a:pPr>
            <a:r>
              <a:rPr lang="en-US" sz="2199" u="sng" dirty="0">
                <a:solidFill>
                  <a:srgbClr val="2B2C30"/>
                </a:solidFill>
                <a:latin typeface="Public Sans"/>
              </a:rPr>
              <a:t>For Machine Learning: </a:t>
            </a:r>
          </a:p>
          <a:p>
            <a:pPr marL="237489" lvl="1">
              <a:lnSpc>
                <a:spcPts val="3079"/>
              </a:lnSpc>
            </a:pPr>
            <a:endParaRPr lang="en-US" sz="2199" dirty="0">
              <a:solidFill>
                <a:srgbClr val="2B2C30"/>
              </a:solidFill>
              <a:latin typeface="Public Sans"/>
            </a:endParaRPr>
          </a:p>
          <a:p>
            <a:pPr marL="580389" lvl="1" indent="-342900">
              <a:lnSpc>
                <a:spcPts val="3079"/>
              </a:lnSpc>
              <a:buFont typeface="Arial" panose="020B0604020202020204" pitchFamily="34" charset="0"/>
              <a:buChar char="•"/>
            </a:pPr>
            <a:r>
              <a:rPr lang="en-US" sz="2199" dirty="0">
                <a:solidFill>
                  <a:srgbClr val="2B2C30"/>
                </a:solidFill>
                <a:latin typeface="Public Sans"/>
              </a:rPr>
              <a:t>Train-Test split using </a:t>
            </a:r>
            <a:r>
              <a:rPr lang="en-US" sz="2199" dirty="0" err="1">
                <a:solidFill>
                  <a:srgbClr val="2B2C30"/>
                </a:solidFill>
                <a:latin typeface="Public Sans"/>
              </a:rPr>
              <a:t>DateOffset</a:t>
            </a:r>
            <a:r>
              <a:rPr lang="en-US" sz="2199" dirty="0">
                <a:solidFill>
                  <a:srgbClr val="2B2C30"/>
                </a:solidFill>
                <a:latin typeface="Public Sans"/>
              </a:rPr>
              <a:t> to create rolling windows*.</a:t>
            </a:r>
          </a:p>
          <a:p>
            <a:pPr marL="580389" lvl="1" indent="-342900">
              <a:lnSpc>
                <a:spcPts val="3079"/>
              </a:lnSpc>
              <a:buFont typeface="Arial" panose="020B0604020202020204" pitchFamily="34" charset="0"/>
              <a:buChar char="•"/>
            </a:pPr>
            <a:r>
              <a:rPr lang="en-US" sz="2199" dirty="0" err="1">
                <a:solidFill>
                  <a:srgbClr val="2B2C30"/>
                </a:solidFill>
                <a:latin typeface="Public Sans"/>
              </a:rPr>
              <a:t>Standardisation</a:t>
            </a:r>
            <a:r>
              <a:rPr lang="en-US" sz="2199" dirty="0">
                <a:solidFill>
                  <a:srgbClr val="2B2C30"/>
                </a:solidFill>
                <a:latin typeface="Public Sans"/>
              </a:rPr>
              <a:t> of data.</a:t>
            </a:r>
          </a:p>
          <a:p>
            <a:pPr marL="580389" lvl="1" indent="-342900">
              <a:lnSpc>
                <a:spcPts val="3079"/>
              </a:lnSpc>
              <a:buFont typeface="Arial" panose="020B0604020202020204" pitchFamily="34" charset="0"/>
              <a:buChar char="•"/>
            </a:pPr>
            <a:endParaRPr lang="en-US" sz="2199" dirty="0">
              <a:solidFill>
                <a:srgbClr val="2B2C30"/>
              </a:solidFill>
              <a:latin typeface="Public Sans"/>
            </a:endParaRPr>
          </a:p>
          <a:p>
            <a:pPr marL="237489" lvl="1">
              <a:lnSpc>
                <a:spcPts val="3079"/>
              </a:lnSpc>
            </a:pPr>
            <a:r>
              <a:rPr lang="en-US" sz="2199" dirty="0">
                <a:solidFill>
                  <a:srgbClr val="2B2C30"/>
                </a:solidFill>
                <a:latin typeface="Public Sans"/>
              </a:rPr>
              <a:t>For </a:t>
            </a:r>
            <a:r>
              <a:rPr lang="en-US" sz="2199" dirty="0" err="1">
                <a:solidFill>
                  <a:srgbClr val="2B2C30"/>
                </a:solidFill>
                <a:latin typeface="Public Sans"/>
              </a:rPr>
              <a:t>Optimisation</a:t>
            </a:r>
            <a:endParaRPr lang="en-US" sz="2199" dirty="0">
              <a:solidFill>
                <a:srgbClr val="2B2C30"/>
              </a:solidFill>
              <a:latin typeface="Public Sans"/>
            </a:endParaRPr>
          </a:p>
          <a:p>
            <a:pPr marL="237489" lvl="1">
              <a:lnSpc>
                <a:spcPts val="3079"/>
              </a:lnSpc>
            </a:pPr>
            <a:endParaRPr lang="en-US" sz="2199" dirty="0">
              <a:solidFill>
                <a:srgbClr val="2B2C30"/>
              </a:solidFill>
              <a:latin typeface="Public Sans"/>
            </a:endParaRPr>
          </a:p>
          <a:p>
            <a:pPr marL="580389" lvl="1" indent="-342900">
              <a:lnSpc>
                <a:spcPts val="3079"/>
              </a:lnSpc>
              <a:buFont typeface="Arial" panose="020B0604020202020204" pitchFamily="34" charset="0"/>
              <a:buChar char="•"/>
            </a:pPr>
            <a:r>
              <a:rPr lang="en-US" sz="2199" dirty="0">
                <a:solidFill>
                  <a:srgbClr val="2B2C30"/>
                </a:solidFill>
                <a:latin typeface="Public Sans"/>
              </a:rPr>
              <a:t>Using ‘</a:t>
            </a:r>
            <a:r>
              <a:rPr lang="en-US" sz="2199" dirty="0" err="1">
                <a:solidFill>
                  <a:srgbClr val="2B2C30"/>
                </a:solidFill>
                <a:latin typeface="Public Sans"/>
              </a:rPr>
              <a:t>backtest</a:t>
            </a:r>
            <a:r>
              <a:rPr lang="en-US" sz="2199" dirty="0">
                <a:solidFill>
                  <a:srgbClr val="2B2C30"/>
                </a:solidFill>
                <a:latin typeface="Public Sans"/>
              </a:rPr>
              <a:t>’ and ‘strategy’ functions to generate classes to </a:t>
            </a:r>
            <a:r>
              <a:rPr lang="en-US" sz="2199" dirty="0" err="1">
                <a:solidFill>
                  <a:srgbClr val="2B2C30"/>
                </a:solidFill>
                <a:latin typeface="Public Sans"/>
              </a:rPr>
              <a:t>backtest</a:t>
            </a:r>
            <a:r>
              <a:rPr lang="en-US" sz="2199" dirty="0">
                <a:solidFill>
                  <a:srgbClr val="2B2C30"/>
                </a:solidFill>
                <a:latin typeface="Public Sans"/>
              </a:rPr>
              <a:t> and </a:t>
            </a:r>
            <a:r>
              <a:rPr lang="en-US" sz="2199" dirty="0" err="1">
                <a:solidFill>
                  <a:srgbClr val="2B2C30"/>
                </a:solidFill>
                <a:latin typeface="Public Sans"/>
              </a:rPr>
              <a:t>optimise</a:t>
            </a:r>
            <a:r>
              <a:rPr lang="en-US" sz="2199" dirty="0">
                <a:solidFill>
                  <a:srgbClr val="2B2C30"/>
                </a:solidFill>
                <a:latin typeface="Public Sans"/>
              </a:rPr>
              <a:t> the parameters. </a:t>
            </a:r>
          </a:p>
          <a:p>
            <a:pPr marL="580389" lvl="1" indent="-342900">
              <a:lnSpc>
                <a:spcPts val="3079"/>
              </a:lnSpc>
              <a:buFont typeface="Arial" panose="020B0604020202020204" pitchFamily="34" charset="0"/>
              <a:buChar char="•"/>
            </a:pPr>
            <a:endParaRPr lang="en-US" sz="2199" dirty="0">
              <a:solidFill>
                <a:srgbClr val="2B2C30"/>
              </a:solidFill>
              <a:latin typeface="Public Sans"/>
            </a:endParaRPr>
          </a:p>
          <a:p>
            <a:pPr marL="580389" lvl="1" indent="-342900">
              <a:lnSpc>
                <a:spcPts val="3079"/>
              </a:lnSpc>
              <a:buFont typeface="Arial" panose="020B0604020202020204" pitchFamily="34" charset="0"/>
              <a:buChar char="•"/>
            </a:pPr>
            <a:endParaRPr lang="en-US" sz="2199" dirty="0">
              <a:solidFill>
                <a:srgbClr val="2B2C30"/>
              </a:solidFill>
              <a:latin typeface="Public Sans"/>
            </a:endParaRPr>
          </a:p>
        </p:txBody>
      </p:sp>
      <p:sp>
        <p:nvSpPr>
          <p:cNvPr id="46" name="TextBox 11">
            <a:extLst>
              <a:ext uri="{FF2B5EF4-FFF2-40B4-BE49-F238E27FC236}">
                <a16:creationId xmlns:a16="http://schemas.microsoft.com/office/drawing/2014/main" id="{A7C8C1C6-6494-652B-CC24-2F7341A6715A}"/>
              </a:ext>
            </a:extLst>
          </p:cNvPr>
          <p:cNvSpPr txBox="1"/>
          <p:nvPr/>
        </p:nvSpPr>
        <p:spPr>
          <a:xfrm>
            <a:off x="14899240" y="8494219"/>
            <a:ext cx="1682491" cy="1057794"/>
          </a:xfrm>
          <a:prstGeom prst="rect">
            <a:avLst/>
          </a:prstGeom>
        </p:spPr>
        <p:txBody>
          <a:bodyPr lIns="0" tIns="0" rIns="0" bIns="0" rtlCol="0" anchor="t">
            <a:spAutoFit/>
          </a:bodyPr>
          <a:lstStyle/>
          <a:p>
            <a:pPr>
              <a:lnSpc>
                <a:spcPts val="2717"/>
              </a:lnSpc>
            </a:pPr>
            <a:r>
              <a:rPr lang="en-US" sz="2986" spc="14">
                <a:solidFill>
                  <a:srgbClr val="2B2C30"/>
                </a:solidFill>
                <a:latin typeface="Playfair Display"/>
              </a:rPr>
              <a:t>Fortune Algo Cookies</a:t>
            </a:r>
          </a:p>
        </p:txBody>
      </p:sp>
      <p:pic>
        <p:nvPicPr>
          <p:cNvPr id="47" name="Picture 46" descr="A puppet holding a stack of cookies&#10;&#10;Description automatically generated">
            <a:extLst>
              <a:ext uri="{FF2B5EF4-FFF2-40B4-BE49-F238E27FC236}">
                <a16:creationId xmlns:a16="http://schemas.microsoft.com/office/drawing/2014/main" id="{748E5692-43D7-E77B-9B88-DFE34C909A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1731" y="8442389"/>
            <a:ext cx="1109624" cy="1109624"/>
          </a:xfrm>
          <a:prstGeom prst="rect">
            <a:avLst/>
          </a:prstGeom>
        </p:spPr>
      </p:pic>
      <p:sp>
        <p:nvSpPr>
          <p:cNvPr id="48" name="TextBox 15">
            <a:extLst>
              <a:ext uri="{FF2B5EF4-FFF2-40B4-BE49-F238E27FC236}">
                <a16:creationId xmlns:a16="http://schemas.microsoft.com/office/drawing/2014/main" id="{AF592192-480C-2C29-EC82-0C5AB476A3F4}"/>
              </a:ext>
            </a:extLst>
          </p:cNvPr>
          <p:cNvSpPr txBox="1"/>
          <p:nvPr/>
        </p:nvSpPr>
        <p:spPr>
          <a:xfrm>
            <a:off x="13716000" y="2987336"/>
            <a:ext cx="3886200" cy="5133521"/>
          </a:xfrm>
          <a:prstGeom prst="rect">
            <a:avLst/>
          </a:prstGeom>
        </p:spPr>
        <p:txBody>
          <a:bodyPr wrap="square" lIns="0" tIns="0" rIns="0" bIns="0" rtlCol="0" anchor="t">
            <a:spAutoFit/>
          </a:bodyPr>
          <a:lstStyle/>
          <a:p>
            <a:pPr marL="474979" lvl="1" indent="-237490">
              <a:lnSpc>
                <a:spcPts val="3079"/>
              </a:lnSpc>
              <a:buFont typeface="Arial"/>
              <a:buChar char="•"/>
            </a:pPr>
            <a:r>
              <a:rPr lang="en-US" sz="2199" dirty="0">
                <a:solidFill>
                  <a:srgbClr val="2B2C30"/>
                </a:solidFill>
                <a:latin typeface="Public Sans"/>
              </a:rPr>
              <a:t>Plotting the closing price with technical indicators, entry/exit points.</a:t>
            </a:r>
          </a:p>
          <a:p>
            <a:pPr marL="474979" lvl="1" indent="-237490">
              <a:lnSpc>
                <a:spcPts val="3079"/>
              </a:lnSpc>
              <a:buFont typeface="Arial"/>
              <a:buChar char="•"/>
            </a:pPr>
            <a:r>
              <a:rPr lang="en-US" sz="2199" dirty="0">
                <a:solidFill>
                  <a:srgbClr val="2B2C30"/>
                </a:solidFill>
                <a:latin typeface="Public Sans"/>
              </a:rPr>
              <a:t>Assessing the risk/reward characteristics using the </a:t>
            </a:r>
            <a:r>
              <a:rPr lang="en-US" sz="2199" dirty="0" err="1">
                <a:solidFill>
                  <a:srgbClr val="2B2C30"/>
                </a:solidFill>
                <a:latin typeface="Public Sans"/>
              </a:rPr>
              <a:t>Annualised</a:t>
            </a:r>
            <a:r>
              <a:rPr lang="en-US" sz="2199" dirty="0">
                <a:solidFill>
                  <a:srgbClr val="2B2C30"/>
                </a:solidFill>
                <a:latin typeface="Public Sans"/>
              </a:rPr>
              <a:t> &amp; Cumulative Returns, </a:t>
            </a:r>
            <a:r>
              <a:rPr lang="en-US" sz="2199" dirty="0" err="1">
                <a:solidFill>
                  <a:srgbClr val="2B2C30"/>
                </a:solidFill>
                <a:latin typeface="Public Sans"/>
              </a:rPr>
              <a:t>Annualised</a:t>
            </a:r>
            <a:r>
              <a:rPr lang="en-US" sz="2199" dirty="0">
                <a:solidFill>
                  <a:srgbClr val="2B2C30"/>
                </a:solidFill>
                <a:latin typeface="Public Sans"/>
              </a:rPr>
              <a:t> Volatility, and Sharpe &amp; </a:t>
            </a:r>
            <a:r>
              <a:rPr lang="en-US" sz="2199" dirty="0" err="1">
                <a:solidFill>
                  <a:srgbClr val="2B2C30"/>
                </a:solidFill>
                <a:latin typeface="Public Sans"/>
              </a:rPr>
              <a:t>Sortino</a:t>
            </a:r>
            <a:r>
              <a:rPr lang="en-US" sz="2199" dirty="0">
                <a:solidFill>
                  <a:srgbClr val="2B2C30"/>
                </a:solidFill>
                <a:latin typeface="Public Sans"/>
              </a:rPr>
              <a:t> Ratios.</a:t>
            </a:r>
          </a:p>
          <a:p>
            <a:pPr marL="474979" lvl="1" indent="-237490">
              <a:lnSpc>
                <a:spcPts val="3079"/>
              </a:lnSpc>
              <a:buFont typeface="Arial"/>
              <a:buChar char="•"/>
            </a:pPr>
            <a:r>
              <a:rPr lang="en-US" sz="2199" dirty="0">
                <a:solidFill>
                  <a:srgbClr val="2B2C30"/>
                </a:solidFill>
                <a:latin typeface="Public Sans"/>
              </a:rPr>
              <a:t>Classification Reports for Machine Learning to determine precision and recall.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3" name="AutoShape 3"/>
          <p:cNvSpPr/>
          <p:nvPr/>
        </p:nvSpPr>
        <p:spPr>
          <a:xfrm flipV="1">
            <a:off x="739014" y="1704844"/>
            <a:ext cx="16230594" cy="38509"/>
          </a:xfrm>
          <a:prstGeom prst="line">
            <a:avLst/>
          </a:prstGeom>
          <a:ln w="9525" cap="flat">
            <a:solidFill>
              <a:srgbClr val="2B2C30"/>
            </a:solidFill>
            <a:prstDash val="solid"/>
            <a:headEnd type="none" w="sm" len="sm"/>
            <a:tailEnd type="none" w="sm" len="sm"/>
          </a:ln>
        </p:spPr>
        <p:txBody>
          <a:bodyPr/>
          <a:lstStyle/>
          <a:p>
            <a:endParaRPr lang="en-IN"/>
          </a:p>
        </p:txBody>
      </p:sp>
      <p:grpSp>
        <p:nvGrpSpPr>
          <p:cNvPr id="6" name="Group 6"/>
          <p:cNvGrpSpPr/>
          <p:nvPr/>
        </p:nvGrpSpPr>
        <p:grpSpPr>
          <a:xfrm>
            <a:off x="13057154" y="2770521"/>
            <a:ext cx="3684171" cy="1053318"/>
            <a:chOff x="0" y="0"/>
            <a:chExt cx="6274162" cy="1480655"/>
          </a:xfrm>
        </p:grpSpPr>
        <p:sp>
          <p:nvSpPr>
            <p:cNvPr id="7" name="Freeform 7"/>
            <p:cNvSpPr/>
            <p:nvPr/>
          </p:nvSpPr>
          <p:spPr>
            <a:xfrm>
              <a:off x="0" y="0"/>
              <a:ext cx="6274162" cy="1480655"/>
            </a:xfrm>
            <a:custGeom>
              <a:avLst/>
              <a:gdLst/>
              <a:ahLst/>
              <a:cxnLst/>
              <a:rect l="l" t="t" r="r" b="b"/>
              <a:pathLst>
                <a:path w="6274162" h="1480655">
                  <a:moveTo>
                    <a:pt x="0" y="0"/>
                  </a:moveTo>
                  <a:lnTo>
                    <a:pt x="6274162" y="0"/>
                  </a:lnTo>
                  <a:lnTo>
                    <a:pt x="6274162" y="1480655"/>
                  </a:lnTo>
                  <a:lnTo>
                    <a:pt x="0" y="1480655"/>
                  </a:lnTo>
                  <a:lnTo>
                    <a:pt x="0" y="0"/>
                  </a:lnTo>
                  <a:close/>
                </a:path>
              </a:pathLst>
            </a:custGeom>
            <a:blipFill>
              <a:blip r:embed="rId3"/>
              <a:stretch>
                <a:fillRect t="-17901" b="-85067"/>
              </a:stretch>
            </a:blipFill>
          </p:spPr>
          <p:txBody>
            <a:bodyPr/>
            <a:lstStyle/>
            <a:p>
              <a:endParaRPr lang="en-IN"/>
            </a:p>
          </p:txBody>
        </p:sp>
        <p:sp>
          <p:nvSpPr>
            <p:cNvPr id="8" name="Freeform 8"/>
            <p:cNvSpPr/>
            <p:nvPr/>
          </p:nvSpPr>
          <p:spPr>
            <a:xfrm>
              <a:off x="329134" y="139532"/>
              <a:ext cx="5615894" cy="1048300"/>
            </a:xfrm>
            <a:custGeom>
              <a:avLst/>
              <a:gdLst/>
              <a:ahLst/>
              <a:cxnLst/>
              <a:rect l="l" t="t" r="r" b="b"/>
              <a:pathLst>
                <a:path w="5615894" h="1048300">
                  <a:moveTo>
                    <a:pt x="0" y="0"/>
                  </a:moveTo>
                  <a:lnTo>
                    <a:pt x="5615894" y="0"/>
                  </a:lnTo>
                  <a:lnTo>
                    <a:pt x="5615894" y="1048300"/>
                  </a:lnTo>
                  <a:lnTo>
                    <a:pt x="0" y="1048300"/>
                  </a:lnTo>
                  <a:lnTo>
                    <a:pt x="0" y="0"/>
                  </a:lnTo>
                  <a:close/>
                </a:path>
              </a:pathLst>
            </a:custGeom>
            <a:blipFill>
              <a:blip r:embed="rId4"/>
              <a:stretch>
                <a:fillRect/>
              </a:stretch>
            </a:blipFill>
            <a:ln cap="sq">
              <a:noFill/>
              <a:prstDash val="solid"/>
              <a:miter/>
            </a:ln>
          </p:spPr>
          <p:txBody>
            <a:bodyPr/>
            <a:lstStyle/>
            <a:p>
              <a:endParaRPr lang="en-IN"/>
            </a:p>
          </p:txBody>
        </p:sp>
      </p:grpSp>
      <p:sp>
        <p:nvSpPr>
          <p:cNvPr id="9" name="TextBox 9"/>
          <p:cNvSpPr txBox="1"/>
          <p:nvPr/>
        </p:nvSpPr>
        <p:spPr>
          <a:xfrm>
            <a:off x="739014" y="893231"/>
            <a:ext cx="16230600"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TIME SERIES ANALYSIS WITH PROPHET</a:t>
            </a:r>
          </a:p>
        </p:txBody>
      </p:sp>
      <p:sp>
        <p:nvSpPr>
          <p:cNvPr id="10" name="TextBox 10"/>
          <p:cNvSpPr txBox="1"/>
          <p:nvPr/>
        </p:nvSpPr>
        <p:spPr>
          <a:xfrm>
            <a:off x="773081" y="5628525"/>
            <a:ext cx="3429000" cy="538224"/>
          </a:xfrm>
          <a:prstGeom prst="rect">
            <a:avLst/>
          </a:prstGeom>
        </p:spPr>
        <p:txBody>
          <a:bodyPr wrap="square" lIns="0" tIns="0" rIns="0" bIns="0" rtlCol="0" anchor="t">
            <a:spAutoFit/>
          </a:bodyPr>
          <a:lstStyle/>
          <a:p>
            <a:pPr>
              <a:lnSpc>
                <a:spcPts val="4553"/>
              </a:lnSpc>
            </a:pPr>
            <a:r>
              <a:rPr lang="en-US" sz="3252" dirty="0">
                <a:solidFill>
                  <a:srgbClr val="2B2C30"/>
                </a:solidFill>
                <a:latin typeface="Public Sans Bold"/>
              </a:rPr>
              <a:t>Why Prophet? </a:t>
            </a:r>
          </a:p>
        </p:txBody>
      </p:sp>
      <p:sp>
        <p:nvSpPr>
          <p:cNvPr id="12" name="TextBox 12"/>
          <p:cNvSpPr txBox="1"/>
          <p:nvPr/>
        </p:nvSpPr>
        <p:spPr>
          <a:xfrm>
            <a:off x="739014" y="2444383"/>
            <a:ext cx="10995786" cy="1705595"/>
          </a:xfrm>
          <a:prstGeom prst="rect">
            <a:avLst/>
          </a:prstGeom>
        </p:spPr>
        <p:txBody>
          <a:bodyPr wrap="square" lIns="0" tIns="0" rIns="0" bIns="0" rtlCol="0" anchor="t">
            <a:spAutoFit/>
          </a:bodyPr>
          <a:lstStyle/>
          <a:p>
            <a:pPr>
              <a:lnSpc>
                <a:spcPts val="3351"/>
              </a:lnSpc>
              <a:spcBef>
                <a:spcPct val="0"/>
              </a:spcBef>
            </a:pPr>
            <a:r>
              <a:rPr lang="en-US" sz="2394" spc="11" dirty="0">
                <a:solidFill>
                  <a:srgbClr val="2B2C30"/>
                </a:solidFill>
                <a:latin typeface="Public Sans"/>
              </a:rPr>
              <a:t>Facebook Prophet is particularly useful for medium-term forecasting where external factors and seasonality play a significant role.</a:t>
            </a:r>
          </a:p>
          <a:p>
            <a:pPr>
              <a:lnSpc>
                <a:spcPts val="3351"/>
              </a:lnSpc>
              <a:spcBef>
                <a:spcPct val="0"/>
              </a:spcBef>
            </a:pPr>
            <a:endParaRPr lang="en-US" sz="2394" spc="11" dirty="0">
              <a:solidFill>
                <a:srgbClr val="2B2C30"/>
              </a:solidFill>
              <a:latin typeface="Public Sans"/>
            </a:endParaRPr>
          </a:p>
          <a:p>
            <a:pPr>
              <a:lnSpc>
                <a:spcPts val="3351"/>
              </a:lnSpc>
              <a:spcBef>
                <a:spcPct val="0"/>
              </a:spcBef>
            </a:pPr>
            <a:r>
              <a:rPr lang="en-US" sz="2394" spc="11" dirty="0">
                <a:solidFill>
                  <a:srgbClr val="2B2C30"/>
                </a:solidFill>
                <a:latin typeface="Public Sans"/>
              </a:rPr>
              <a:t>Using ‘Prophet’ the future closing price for the next 90 days is forecasted.</a:t>
            </a:r>
          </a:p>
        </p:txBody>
      </p:sp>
      <p:sp>
        <p:nvSpPr>
          <p:cNvPr id="13" name="TextBox 11">
            <a:extLst>
              <a:ext uri="{FF2B5EF4-FFF2-40B4-BE49-F238E27FC236}">
                <a16:creationId xmlns:a16="http://schemas.microsoft.com/office/drawing/2014/main" id="{586B4C36-0BC8-795B-2928-F664487DD06A}"/>
              </a:ext>
            </a:extLst>
          </p:cNvPr>
          <p:cNvSpPr txBox="1"/>
          <p:nvPr/>
        </p:nvSpPr>
        <p:spPr>
          <a:xfrm>
            <a:off x="14899240" y="8494219"/>
            <a:ext cx="1682491" cy="1057794"/>
          </a:xfrm>
          <a:prstGeom prst="rect">
            <a:avLst/>
          </a:prstGeom>
        </p:spPr>
        <p:txBody>
          <a:bodyPr lIns="0" tIns="0" rIns="0" bIns="0" rtlCol="0" anchor="t">
            <a:spAutoFit/>
          </a:bodyPr>
          <a:lstStyle/>
          <a:p>
            <a:pPr>
              <a:lnSpc>
                <a:spcPts val="2717"/>
              </a:lnSpc>
            </a:pPr>
            <a:r>
              <a:rPr lang="en-US" sz="2986" spc="14">
                <a:solidFill>
                  <a:srgbClr val="2B2C30"/>
                </a:solidFill>
                <a:latin typeface="Playfair Display"/>
              </a:rPr>
              <a:t>Fortune Algo Cookies</a:t>
            </a:r>
          </a:p>
        </p:txBody>
      </p:sp>
      <p:pic>
        <p:nvPicPr>
          <p:cNvPr id="14" name="Picture 13" descr="A puppet holding a stack of cookies&#10;&#10;Description automatically generated">
            <a:extLst>
              <a:ext uri="{FF2B5EF4-FFF2-40B4-BE49-F238E27FC236}">
                <a16:creationId xmlns:a16="http://schemas.microsoft.com/office/drawing/2014/main" id="{7999CD6C-FF91-A5E0-018D-410DB58189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81731" y="8442389"/>
            <a:ext cx="1109624" cy="1109624"/>
          </a:xfrm>
          <a:prstGeom prst="rect">
            <a:avLst/>
          </a:prstGeom>
        </p:spPr>
      </p:pic>
      <p:sp>
        <p:nvSpPr>
          <p:cNvPr id="17" name="TextBox 12">
            <a:extLst>
              <a:ext uri="{FF2B5EF4-FFF2-40B4-BE49-F238E27FC236}">
                <a16:creationId xmlns:a16="http://schemas.microsoft.com/office/drawing/2014/main" id="{B65D6AB2-56BC-C689-E8E2-25B43399FCE0}"/>
              </a:ext>
            </a:extLst>
          </p:cNvPr>
          <p:cNvSpPr txBox="1"/>
          <p:nvPr/>
        </p:nvSpPr>
        <p:spPr>
          <a:xfrm>
            <a:off x="773081" y="6783181"/>
            <a:ext cx="5475319" cy="2141612"/>
          </a:xfrm>
          <a:prstGeom prst="rect">
            <a:avLst/>
          </a:prstGeom>
        </p:spPr>
        <p:txBody>
          <a:bodyPr wrap="square" lIns="0" tIns="0" rIns="0" bIns="0" rtlCol="0" anchor="t">
            <a:spAutoFit/>
          </a:bodyPr>
          <a:lstStyle/>
          <a:p>
            <a:pPr marL="342900" indent="-342900">
              <a:lnSpc>
                <a:spcPts val="3351"/>
              </a:lnSpc>
              <a:spcBef>
                <a:spcPct val="0"/>
              </a:spcBef>
              <a:buFont typeface="Arial" panose="020B0604020202020204" pitchFamily="34" charset="0"/>
              <a:buChar char="•"/>
            </a:pPr>
            <a:r>
              <a:rPr lang="en-US" sz="2394" spc="11" dirty="0">
                <a:solidFill>
                  <a:srgbClr val="2B2C30"/>
                </a:solidFill>
                <a:latin typeface="Public Sans"/>
              </a:rPr>
              <a:t>Seasonality Handling</a:t>
            </a:r>
          </a:p>
          <a:p>
            <a:pPr marL="342900" indent="-342900">
              <a:lnSpc>
                <a:spcPts val="3351"/>
              </a:lnSpc>
              <a:spcBef>
                <a:spcPct val="0"/>
              </a:spcBef>
              <a:buFont typeface="Arial" panose="020B0604020202020204" pitchFamily="34" charset="0"/>
              <a:buChar char="•"/>
            </a:pPr>
            <a:r>
              <a:rPr lang="en-US" sz="2394" spc="11" dirty="0">
                <a:solidFill>
                  <a:srgbClr val="2B2C30"/>
                </a:solidFill>
                <a:latin typeface="Public Sans"/>
              </a:rPr>
              <a:t>Irregular Trends</a:t>
            </a:r>
          </a:p>
          <a:p>
            <a:pPr marL="342900" indent="-342900">
              <a:lnSpc>
                <a:spcPts val="3351"/>
              </a:lnSpc>
              <a:spcBef>
                <a:spcPct val="0"/>
              </a:spcBef>
              <a:buFont typeface="Arial" panose="020B0604020202020204" pitchFamily="34" charset="0"/>
              <a:buChar char="•"/>
            </a:pPr>
            <a:r>
              <a:rPr lang="en-US" sz="2394" spc="11" dirty="0">
                <a:solidFill>
                  <a:srgbClr val="2B2C30"/>
                </a:solidFill>
                <a:latin typeface="Public Sans"/>
              </a:rPr>
              <a:t>Ease of Use</a:t>
            </a:r>
          </a:p>
          <a:p>
            <a:pPr marL="342900" indent="-342900">
              <a:lnSpc>
                <a:spcPts val="3351"/>
              </a:lnSpc>
              <a:spcBef>
                <a:spcPct val="0"/>
              </a:spcBef>
              <a:buFont typeface="Arial" panose="020B0604020202020204" pitchFamily="34" charset="0"/>
              <a:buChar char="•"/>
            </a:pPr>
            <a:r>
              <a:rPr lang="en-US" sz="2394" spc="11" dirty="0">
                <a:solidFill>
                  <a:srgbClr val="2B2C30"/>
                </a:solidFill>
                <a:latin typeface="Public Sans"/>
              </a:rPr>
              <a:t>External Factors</a:t>
            </a:r>
          </a:p>
          <a:p>
            <a:pPr marL="342900" indent="-342900">
              <a:lnSpc>
                <a:spcPts val="3351"/>
              </a:lnSpc>
              <a:spcBef>
                <a:spcPct val="0"/>
              </a:spcBef>
              <a:buFont typeface="Arial" panose="020B0604020202020204" pitchFamily="34" charset="0"/>
              <a:buChar char="•"/>
            </a:pPr>
            <a:r>
              <a:rPr lang="en-US" sz="2394" spc="11" dirty="0">
                <a:solidFill>
                  <a:srgbClr val="2B2C30"/>
                </a:solidFill>
                <a:latin typeface="Public Sans"/>
              </a:rPr>
              <a:t>Uncertainty Levels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3" name="AutoShape 3"/>
          <p:cNvSpPr/>
          <p:nvPr/>
        </p:nvSpPr>
        <p:spPr>
          <a:xfrm flipV="1">
            <a:off x="1035452" y="1401800"/>
            <a:ext cx="16230594" cy="38509"/>
          </a:xfrm>
          <a:prstGeom prst="line">
            <a:avLst/>
          </a:prstGeom>
          <a:ln w="9525" cap="flat">
            <a:solidFill>
              <a:srgbClr val="2B2C30"/>
            </a:solidFill>
            <a:prstDash val="solid"/>
            <a:headEnd type="none" w="sm" len="sm"/>
            <a:tailEnd type="none" w="sm" len="sm"/>
          </a:ln>
        </p:spPr>
        <p:txBody>
          <a:bodyPr/>
          <a:lstStyle/>
          <a:p>
            <a:endParaRPr lang="en-IN"/>
          </a:p>
        </p:txBody>
      </p:sp>
      <p:sp>
        <p:nvSpPr>
          <p:cNvPr id="5" name="TextBox 5"/>
          <p:cNvSpPr txBox="1"/>
          <p:nvPr/>
        </p:nvSpPr>
        <p:spPr>
          <a:xfrm>
            <a:off x="1006871" y="561975"/>
            <a:ext cx="16230600" cy="650925"/>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TIME SERIES ANALYSIS WITH PROPHET</a:t>
            </a:r>
          </a:p>
        </p:txBody>
      </p:sp>
      <p:sp>
        <p:nvSpPr>
          <p:cNvPr id="10" name="TextBox 10"/>
          <p:cNvSpPr txBox="1"/>
          <p:nvPr/>
        </p:nvSpPr>
        <p:spPr>
          <a:xfrm>
            <a:off x="10773772" y="6138848"/>
            <a:ext cx="4983947" cy="738664"/>
          </a:xfrm>
          <a:prstGeom prst="rect">
            <a:avLst/>
          </a:prstGeom>
        </p:spPr>
        <p:txBody>
          <a:bodyPr wrap="square" lIns="0" tIns="0" rIns="0" bIns="0" rtlCol="0" anchor="t">
            <a:spAutoFit/>
          </a:bodyPr>
          <a:lstStyle/>
          <a:p>
            <a:pPr>
              <a:spcBef>
                <a:spcPct val="0"/>
              </a:spcBef>
            </a:pPr>
            <a:r>
              <a:rPr lang="en-US" sz="2400" spc="14" dirty="0">
                <a:solidFill>
                  <a:srgbClr val="2B2C30"/>
                </a:solidFill>
                <a:latin typeface="Public Sans" panose="020B0604020202020204" charset="0"/>
              </a:rPr>
              <a:t>Median Closing Price of the three scenarios over the next 90 days</a:t>
            </a:r>
          </a:p>
        </p:txBody>
      </p:sp>
      <p:sp>
        <p:nvSpPr>
          <p:cNvPr id="11" name="TextBox 11"/>
          <p:cNvSpPr txBox="1"/>
          <p:nvPr/>
        </p:nvSpPr>
        <p:spPr>
          <a:xfrm>
            <a:off x="9139238" y="4264978"/>
            <a:ext cx="9525" cy="1576069"/>
          </a:xfrm>
          <a:prstGeom prst="rect">
            <a:avLst/>
          </a:prstGeom>
        </p:spPr>
        <p:txBody>
          <a:bodyPr lIns="0" tIns="0" rIns="0" bIns="0" rtlCol="0" anchor="t">
            <a:spAutoFit/>
          </a:bodyPr>
          <a:lstStyle/>
          <a:p>
            <a:pPr algn="ctr">
              <a:lnSpc>
                <a:spcPts val="12880"/>
              </a:lnSpc>
            </a:pPr>
            <a:endParaRPr/>
          </a:p>
        </p:txBody>
      </p:sp>
      <p:sp>
        <p:nvSpPr>
          <p:cNvPr id="12" name="Freeform 12"/>
          <p:cNvSpPr/>
          <p:nvPr/>
        </p:nvSpPr>
        <p:spPr>
          <a:xfrm>
            <a:off x="343414" y="2705100"/>
            <a:ext cx="9199689" cy="6028852"/>
          </a:xfrm>
          <a:custGeom>
            <a:avLst/>
            <a:gdLst/>
            <a:ahLst/>
            <a:cxnLst/>
            <a:rect l="l" t="t" r="r" b="b"/>
            <a:pathLst>
              <a:path w="9001499" h="5355437">
                <a:moveTo>
                  <a:pt x="0" y="0"/>
                </a:moveTo>
                <a:lnTo>
                  <a:pt x="9001499" y="0"/>
                </a:lnTo>
                <a:lnTo>
                  <a:pt x="9001499" y="5355437"/>
                </a:lnTo>
                <a:lnTo>
                  <a:pt x="0" y="5355437"/>
                </a:lnTo>
                <a:lnTo>
                  <a:pt x="0" y="0"/>
                </a:lnTo>
                <a:close/>
              </a:path>
            </a:pathLst>
          </a:custGeom>
          <a:blipFill>
            <a:blip r:embed="rId2">
              <a:alphaModFix amt="74000"/>
            </a:blip>
            <a:stretch>
              <a:fillRect/>
            </a:stretch>
          </a:blipFill>
        </p:spPr>
        <p:txBody>
          <a:bodyPr/>
          <a:lstStyle/>
          <a:p>
            <a:endParaRPr lang="en-IN" dirty="0"/>
          </a:p>
        </p:txBody>
      </p:sp>
      <p:sp>
        <p:nvSpPr>
          <p:cNvPr id="13" name="TextBox 13"/>
          <p:cNvSpPr txBox="1"/>
          <p:nvPr/>
        </p:nvSpPr>
        <p:spPr>
          <a:xfrm>
            <a:off x="12831272" y="8299910"/>
            <a:ext cx="1880270" cy="509307"/>
          </a:xfrm>
          <a:prstGeom prst="rect">
            <a:avLst/>
          </a:prstGeom>
        </p:spPr>
        <p:txBody>
          <a:bodyPr lIns="0" tIns="0" rIns="0" bIns="0" rtlCol="0" anchor="t">
            <a:spAutoFit/>
          </a:bodyPr>
          <a:lstStyle/>
          <a:p>
            <a:pPr>
              <a:lnSpc>
                <a:spcPts val="4200"/>
              </a:lnSpc>
            </a:pPr>
            <a:r>
              <a:rPr lang="en-IN" sz="3200" b="0" i="0" dirty="0">
                <a:solidFill>
                  <a:srgbClr val="3B3B3B"/>
                </a:solidFill>
                <a:effectLst/>
                <a:latin typeface="-apple-system"/>
              </a:rPr>
              <a:t> </a:t>
            </a:r>
            <a:r>
              <a:rPr lang="en-IN" sz="2500" b="1" i="0" dirty="0">
                <a:solidFill>
                  <a:srgbClr val="3B3B3B"/>
                </a:solidFill>
                <a:effectLst/>
                <a:latin typeface="Public Sans Bold" panose="020B0604020202020204" charset="0"/>
              </a:rPr>
              <a:t>$168.12</a:t>
            </a:r>
            <a:endParaRPr lang="en-US" sz="2500" dirty="0">
              <a:solidFill>
                <a:srgbClr val="2B2C30"/>
              </a:solidFill>
              <a:latin typeface="Public Sans Bold" panose="020B0604020202020204" charset="0"/>
            </a:endParaRPr>
          </a:p>
        </p:txBody>
      </p:sp>
      <p:sp>
        <p:nvSpPr>
          <p:cNvPr id="14" name="TextBox 14"/>
          <p:cNvSpPr txBox="1"/>
          <p:nvPr/>
        </p:nvSpPr>
        <p:spPr>
          <a:xfrm>
            <a:off x="10756598" y="8509430"/>
            <a:ext cx="1886976" cy="301625"/>
          </a:xfrm>
          <a:prstGeom prst="rect">
            <a:avLst/>
          </a:prstGeom>
        </p:spPr>
        <p:txBody>
          <a:bodyPr lIns="0" tIns="0" rIns="0" bIns="0" rtlCol="0" anchor="t">
            <a:spAutoFit/>
          </a:bodyPr>
          <a:lstStyle/>
          <a:p>
            <a:pPr>
              <a:lnSpc>
                <a:spcPts val="2274"/>
              </a:lnSpc>
            </a:pPr>
            <a:r>
              <a:rPr lang="en-US" sz="2499" spc="12" dirty="0">
                <a:solidFill>
                  <a:srgbClr val="2B2C30"/>
                </a:solidFill>
                <a:latin typeface="Playfair Display Italics"/>
              </a:rPr>
              <a:t>Most Likely</a:t>
            </a:r>
          </a:p>
        </p:txBody>
      </p:sp>
      <p:sp>
        <p:nvSpPr>
          <p:cNvPr id="15" name="TextBox 15"/>
          <p:cNvSpPr txBox="1"/>
          <p:nvPr/>
        </p:nvSpPr>
        <p:spPr>
          <a:xfrm>
            <a:off x="12907372" y="7685830"/>
            <a:ext cx="1892000" cy="486223"/>
          </a:xfrm>
          <a:prstGeom prst="rect">
            <a:avLst/>
          </a:prstGeom>
        </p:spPr>
        <p:txBody>
          <a:bodyPr lIns="0" tIns="0" rIns="0" bIns="0" rtlCol="0" anchor="t">
            <a:spAutoFit/>
          </a:bodyPr>
          <a:lstStyle/>
          <a:p>
            <a:pPr>
              <a:lnSpc>
                <a:spcPts val="4200"/>
              </a:lnSpc>
            </a:pPr>
            <a:r>
              <a:rPr lang="en-IN" sz="2500" b="1" i="0" dirty="0">
                <a:solidFill>
                  <a:srgbClr val="3B3B3B"/>
                </a:solidFill>
                <a:effectLst/>
                <a:latin typeface="Public Sans Bold" panose="020B0604020202020204" charset="0"/>
              </a:rPr>
              <a:t>$162.43</a:t>
            </a:r>
            <a:endParaRPr lang="en-US" sz="2500" dirty="0">
              <a:solidFill>
                <a:srgbClr val="2B2C30"/>
              </a:solidFill>
              <a:latin typeface="Public Sans Bold" panose="020B0604020202020204" charset="0"/>
            </a:endParaRPr>
          </a:p>
        </p:txBody>
      </p:sp>
      <p:sp>
        <p:nvSpPr>
          <p:cNvPr id="16" name="TextBox 16"/>
          <p:cNvSpPr txBox="1"/>
          <p:nvPr/>
        </p:nvSpPr>
        <p:spPr>
          <a:xfrm>
            <a:off x="10756598" y="7870428"/>
            <a:ext cx="1717971" cy="301625"/>
          </a:xfrm>
          <a:prstGeom prst="rect">
            <a:avLst/>
          </a:prstGeom>
        </p:spPr>
        <p:txBody>
          <a:bodyPr lIns="0" tIns="0" rIns="0" bIns="0" rtlCol="0" anchor="t">
            <a:spAutoFit/>
          </a:bodyPr>
          <a:lstStyle/>
          <a:p>
            <a:pPr>
              <a:lnSpc>
                <a:spcPts val="2274"/>
              </a:lnSpc>
            </a:pPr>
            <a:r>
              <a:rPr lang="en-US" sz="2499" spc="12">
                <a:solidFill>
                  <a:srgbClr val="2B2C30"/>
                </a:solidFill>
                <a:latin typeface="Playfair Display Italics"/>
              </a:rPr>
              <a:t>Worst Case</a:t>
            </a:r>
          </a:p>
        </p:txBody>
      </p:sp>
      <p:sp>
        <p:nvSpPr>
          <p:cNvPr id="17" name="TextBox 17"/>
          <p:cNvSpPr txBox="1"/>
          <p:nvPr/>
        </p:nvSpPr>
        <p:spPr>
          <a:xfrm>
            <a:off x="12907372" y="7199835"/>
            <a:ext cx="1990845" cy="492379"/>
          </a:xfrm>
          <a:prstGeom prst="rect">
            <a:avLst/>
          </a:prstGeom>
        </p:spPr>
        <p:txBody>
          <a:bodyPr lIns="0" tIns="0" rIns="0" bIns="0" rtlCol="0" anchor="t">
            <a:spAutoFit/>
          </a:bodyPr>
          <a:lstStyle/>
          <a:p>
            <a:pPr>
              <a:lnSpc>
                <a:spcPts val="4200"/>
              </a:lnSpc>
            </a:pPr>
            <a:r>
              <a:rPr lang="en-US" sz="2500" dirty="0">
                <a:solidFill>
                  <a:srgbClr val="2B2C30"/>
                </a:solidFill>
                <a:latin typeface="Public Sans Bold"/>
              </a:rPr>
              <a:t>$173.81</a:t>
            </a:r>
          </a:p>
        </p:txBody>
      </p:sp>
      <p:sp>
        <p:nvSpPr>
          <p:cNvPr id="18" name="TextBox 18"/>
          <p:cNvSpPr txBox="1"/>
          <p:nvPr/>
        </p:nvSpPr>
        <p:spPr>
          <a:xfrm>
            <a:off x="10773772" y="7366557"/>
            <a:ext cx="1700797" cy="301625"/>
          </a:xfrm>
          <a:prstGeom prst="rect">
            <a:avLst/>
          </a:prstGeom>
        </p:spPr>
        <p:txBody>
          <a:bodyPr lIns="0" tIns="0" rIns="0" bIns="0" rtlCol="0" anchor="t">
            <a:spAutoFit/>
          </a:bodyPr>
          <a:lstStyle/>
          <a:p>
            <a:pPr>
              <a:lnSpc>
                <a:spcPts val="2274"/>
              </a:lnSpc>
            </a:pPr>
            <a:r>
              <a:rPr lang="en-US" sz="2499" spc="12" dirty="0">
                <a:solidFill>
                  <a:srgbClr val="2B2C30"/>
                </a:solidFill>
                <a:latin typeface="Playfair Display Italics"/>
              </a:rPr>
              <a:t>Best Case</a:t>
            </a:r>
          </a:p>
        </p:txBody>
      </p:sp>
      <p:pic>
        <p:nvPicPr>
          <p:cNvPr id="22" name="Picture 21" descr="A graph of different colored lines&#10;&#10;Description automatically generated">
            <a:extLst>
              <a:ext uri="{FF2B5EF4-FFF2-40B4-BE49-F238E27FC236}">
                <a16:creationId xmlns:a16="http://schemas.microsoft.com/office/drawing/2014/main" id="{F2B63369-E64A-C529-061B-3E0E54102A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2735" y="1761393"/>
            <a:ext cx="7688525" cy="3295082"/>
          </a:xfrm>
          <a:prstGeom prst="rect">
            <a:avLst/>
          </a:prstGeom>
        </p:spPr>
      </p:pic>
      <p:sp>
        <p:nvSpPr>
          <p:cNvPr id="23" name="TextBox 11">
            <a:extLst>
              <a:ext uri="{FF2B5EF4-FFF2-40B4-BE49-F238E27FC236}">
                <a16:creationId xmlns:a16="http://schemas.microsoft.com/office/drawing/2014/main" id="{A5F88A37-C8CA-4CAF-72A4-ADBD82BFBDFF}"/>
              </a:ext>
            </a:extLst>
          </p:cNvPr>
          <p:cNvSpPr txBox="1"/>
          <p:nvPr/>
        </p:nvSpPr>
        <p:spPr>
          <a:xfrm>
            <a:off x="14899240" y="8494219"/>
            <a:ext cx="1682491" cy="1057794"/>
          </a:xfrm>
          <a:prstGeom prst="rect">
            <a:avLst/>
          </a:prstGeom>
        </p:spPr>
        <p:txBody>
          <a:bodyPr lIns="0" tIns="0" rIns="0" bIns="0" rtlCol="0" anchor="t">
            <a:spAutoFit/>
          </a:bodyPr>
          <a:lstStyle/>
          <a:p>
            <a:pPr>
              <a:lnSpc>
                <a:spcPts val="2717"/>
              </a:lnSpc>
            </a:pPr>
            <a:r>
              <a:rPr lang="en-US" sz="2986" spc="14">
                <a:solidFill>
                  <a:srgbClr val="2B2C30"/>
                </a:solidFill>
                <a:latin typeface="Playfair Display"/>
              </a:rPr>
              <a:t>Fortune Algo Cookies</a:t>
            </a:r>
          </a:p>
        </p:txBody>
      </p:sp>
      <p:pic>
        <p:nvPicPr>
          <p:cNvPr id="24" name="Picture 23" descr="A puppet holding a stack of cookies&#10;&#10;Description automatically generated">
            <a:extLst>
              <a:ext uri="{FF2B5EF4-FFF2-40B4-BE49-F238E27FC236}">
                <a16:creationId xmlns:a16="http://schemas.microsoft.com/office/drawing/2014/main" id="{A85A4DA0-739B-666E-6A55-38B67204A7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81731" y="8442389"/>
            <a:ext cx="1109624" cy="110962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IN"/>
          </a:p>
        </p:txBody>
      </p:sp>
      <p:sp>
        <p:nvSpPr>
          <p:cNvPr id="3" name="TextBox 3"/>
          <p:cNvSpPr txBox="1"/>
          <p:nvPr/>
        </p:nvSpPr>
        <p:spPr>
          <a:xfrm>
            <a:off x="1006871" y="942975"/>
            <a:ext cx="16230600"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ALGORITHMIC STRATEGIES</a:t>
            </a:r>
          </a:p>
        </p:txBody>
      </p:sp>
      <p:grpSp>
        <p:nvGrpSpPr>
          <p:cNvPr id="4" name="Group 4"/>
          <p:cNvGrpSpPr/>
          <p:nvPr/>
        </p:nvGrpSpPr>
        <p:grpSpPr>
          <a:xfrm>
            <a:off x="1006871" y="2156385"/>
            <a:ext cx="5774929" cy="7343337"/>
            <a:chOff x="0" y="-66675"/>
            <a:chExt cx="6861860" cy="9791116"/>
          </a:xfrm>
        </p:grpSpPr>
        <p:sp>
          <p:nvSpPr>
            <p:cNvPr id="5" name="TextBox 5"/>
            <p:cNvSpPr txBox="1"/>
            <p:nvPr/>
          </p:nvSpPr>
          <p:spPr>
            <a:xfrm>
              <a:off x="0" y="-66675"/>
              <a:ext cx="6861860" cy="1197493"/>
            </a:xfrm>
            <a:prstGeom prst="rect">
              <a:avLst/>
            </a:prstGeom>
          </p:spPr>
          <p:txBody>
            <a:bodyPr lIns="0" tIns="0" rIns="0" bIns="0" rtlCol="0" anchor="t">
              <a:spAutoFit/>
            </a:bodyPr>
            <a:lstStyle/>
            <a:p>
              <a:pPr>
                <a:lnSpc>
                  <a:spcPts val="3639"/>
                </a:lnSpc>
              </a:pPr>
              <a:r>
                <a:rPr lang="en-US" sz="2599" dirty="0">
                  <a:solidFill>
                    <a:srgbClr val="2B2C30"/>
                  </a:solidFill>
                  <a:latin typeface="Public Sans Bold"/>
                </a:rPr>
                <a:t>Dual-Moving Average Crossover (DMAC) </a:t>
              </a:r>
            </a:p>
          </p:txBody>
        </p:sp>
        <p:sp>
          <p:nvSpPr>
            <p:cNvPr id="6" name="TextBox 6"/>
            <p:cNvSpPr txBox="1"/>
            <p:nvPr/>
          </p:nvSpPr>
          <p:spPr>
            <a:xfrm>
              <a:off x="0" y="1289568"/>
              <a:ext cx="6861860" cy="8434873"/>
            </a:xfrm>
            <a:prstGeom prst="rect">
              <a:avLst/>
            </a:prstGeom>
          </p:spPr>
          <p:txBody>
            <a:bodyPr lIns="0" tIns="0" rIns="0" bIns="0" rtlCol="0" anchor="t">
              <a:spAutoFit/>
            </a:bodyPr>
            <a:lstStyle/>
            <a:p>
              <a:pPr marL="474978" lvl="1" indent="-237489">
                <a:lnSpc>
                  <a:spcPts val="3079"/>
                </a:lnSpc>
                <a:buFont typeface="Arial"/>
                <a:buChar char="•"/>
              </a:pPr>
              <a:r>
                <a:rPr lang="en-US" sz="2199" dirty="0">
                  <a:solidFill>
                    <a:srgbClr val="2B2C30"/>
                  </a:solidFill>
                  <a:latin typeface="Public Sans"/>
                </a:rPr>
                <a:t>The DMAC system uses two moving averages (one short term, one long term) to generate trading signals.</a:t>
              </a:r>
            </a:p>
            <a:p>
              <a:pPr marL="474978" lvl="1" indent="-237489">
                <a:lnSpc>
                  <a:spcPts val="3079"/>
                </a:lnSpc>
                <a:buFont typeface="Arial"/>
                <a:buChar char="•"/>
              </a:pPr>
              <a:r>
                <a:rPr lang="en-US" sz="2199" dirty="0">
                  <a:solidFill>
                    <a:srgbClr val="2B2C30"/>
                  </a:solidFill>
                  <a:latin typeface="Public Sans"/>
                </a:rPr>
                <a:t>The shorter moving average is more responsive to recent price changes, while the longer moving average is more stable.</a:t>
              </a:r>
            </a:p>
            <a:p>
              <a:pPr>
                <a:lnSpc>
                  <a:spcPts val="3079"/>
                </a:lnSpc>
              </a:pPr>
              <a:endParaRPr lang="en-US" sz="2199" dirty="0">
                <a:solidFill>
                  <a:srgbClr val="2B2C30"/>
                </a:solidFill>
                <a:latin typeface="Public Sans"/>
              </a:endParaRPr>
            </a:p>
            <a:p>
              <a:pPr marL="474978" lvl="1" indent="-237489">
                <a:lnSpc>
                  <a:spcPts val="3079"/>
                </a:lnSpc>
                <a:buFont typeface="Arial"/>
                <a:buChar char="•"/>
              </a:pPr>
              <a:r>
                <a:rPr lang="en-US" sz="2199" dirty="0">
                  <a:solidFill>
                    <a:srgbClr val="2B2C30"/>
                  </a:solidFill>
                  <a:latin typeface="Public Sans"/>
                </a:rPr>
                <a:t>Determining Trading Signals:</a:t>
              </a:r>
            </a:p>
            <a:p>
              <a:pPr marL="949956" lvl="2" indent="-316652">
                <a:lnSpc>
                  <a:spcPts val="3079"/>
                </a:lnSpc>
                <a:buFont typeface="Arial"/>
                <a:buChar char="⚬"/>
              </a:pPr>
              <a:r>
                <a:rPr lang="en-US" sz="2199" dirty="0">
                  <a:solidFill>
                    <a:srgbClr val="2B2C30"/>
                  </a:solidFill>
                  <a:latin typeface="Public Sans"/>
                </a:rPr>
                <a:t>Buy Signal: Short &gt; Long</a:t>
              </a:r>
            </a:p>
            <a:p>
              <a:pPr marL="949956" lvl="2" indent="-316652">
                <a:lnSpc>
                  <a:spcPts val="3079"/>
                </a:lnSpc>
                <a:buFont typeface="Arial"/>
                <a:buChar char="⚬"/>
              </a:pPr>
              <a:r>
                <a:rPr lang="en-US" sz="2199" dirty="0">
                  <a:solidFill>
                    <a:srgbClr val="2B2C30"/>
                  </a:solidFill>
                  <a:latin typeface="Public Sans"/>
                </a:rPr>
                <a:t>Sell Signal: Short &lt;= Long</a:t>
              </a:r>
            </a:p>
            <a:p>
              <a:pPr>
                <a:lnSpc>
                  <a:spcPts val="3079"/>
                </a:lnSpc>
              </a:pPr>
              <a:endParaRPr lang="en-US" sz="2199" dirty="0">
                <a:solidFill>
                  <a:srgbClr val="2B2C30"/>
                </a:solidFill>
                <a:latin typeface="Public Sans"/>
              </a:endParaRPr>
            </a:p>
            <a:p>
              <a:pPr marL="474978" lvl="1" indent="-237489">
                <a:lnSpc>
                  <a:spcPts val="3079"/>
                </a:lnSpc>
                <a:buFont typeface="Arial"/>
                <a:buChar char="•"/>
              </a:pPr>
              <a:r>
                <a:rPr lang="en-US" sz="2199" dirty="0">
                  <a:solidFill>
                    <a:srgbClr val="2B2C30"/>
                  </a:solidFill>
                  <a:latin typeface="Public Sans"/>
                </a:rPr>
                <a:t>Parameter Set up with </a:t>
              </a:r>
              <a:r>
                <a:rPr lang="en-US" sz="2199" dirty="0" err="1">
                  <a:solidFill>
                    <a:srgbClr val="2B2C30"/>
                  </a:solidFill>
                  <a:latin typeface="Public Sans"/>
                </a:rPr>
                <a:t>Optimisation</a:t>
              </a:r>
              <a:r>
                <a:rPr lang="en-US" sz="2199" dirty="0">
                  <a:solidFill>
                    <a:srgbClr val="2B2C30"/>
                  </a:solidFill>
                  <a:latin typeface="Public Sans"/>
                </a:rPr>
                <a:t>:</a:t>
              </a:r>
            </a:p>
            <a:p>
              <a:pPr marL="949956" lvl="2" indent="-316652">
                <a:lnSpc>
                  <a:spcPts val="3079"/>
                </a:lnSpc>
                <a:buFont typeface="Arial"/>
                <a:buChar char="⚬"/>
              </a:pPr>
              <a:r>
                <a:rPr lang="en-US" sz="2199" dirty="0">
                  <a:solidFill>
                    <a:srgbClr val="2B2C30"/>
                  </a:solidFill>
                  <a:latin typeface="Public Sans"/>
                </a:rPr>
                <a:t>Exponential Moving Average (EMA)</a:t>
              </a:r>
            </a:p>
            <a:p>
              <a:pPr marL="949956" lvl="2" indent="-316652">
                <a:lnSpc>
                  <a:spcPts val="3079"/>
                </a:lnSpc>
                <a:buFont typeface="Arial"/>
                <a:buChar char="⚬"/>
              </a:pPr>
              <a:r>
                <a:rPr lang="en-US" sz="2199" dirty="0">
                  <a:solidFill>
                    <a:srgbClr val="2B2C30"/>
                  </a:solidFill>
                  <a:latin typeface="Public Sans"/>
                </a:rPr>
                <a:t>Short Term: 8 days </a:t>
              </a:r>
            </a:p>
            <a:p>
              <a:pPr marL="949956" lvl="2" indent="-316652">
                <a:lnSpc>
                  <a:spcPts val="3079"/>
                </a:lnSpc>
                <a:buFont typeface="Arial"/>
                <a:buChar char="⚬"/>
              </a:pPr>
              <a:r>
                <a:rPr lang="en-US" sz="2199" dirty="0">
                  <a:solidFill>
                    <a:srgbClr val="2B2C30"/>
                  </a:solidFill>
                  <a:latin typeface="Public Sans"/>
                </a:rPr>
                <a:t>Long Term: 68 days</a:t>
              </a:r>
            </a:p>
          </p:txBody>
        </p:sp>
      </p:grpSp>
      <p:pic>
        <p:nvPicPr>
          <p:cNvPr id="9" name="Picture 8" descr="A graph with lines and arrows&#10;&#10;Description automatically generated">
            <a:extLst>
              <a:ext uri="{FF2B5EF4-FFF2-40B4-BE49-F238E27FC236}">
                <a16:creationId xmlns:a16="http://schemas.microsoft.com/office/drawing/2014/main" id="{FE1BE8CB-0427-2CAB-6A8C-3D76705B9F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200" y="2781300"/>
            <a:ext cx="10972800" cy="4389120"/>
          </a:xfrm>
          <a:prstGeom prst="rect">
            <a:avLst/>
          </a:prstGeom>
        </p:spPr>
      </p:pic>
      <p:sp>
        <p:nvSpPr>
          <p:cNvPr id="10" name="TextBox 11">
            <a:extLst>
              <a:ext uri="{FF2B5EF4-FFF2-40B4-BE49-F238E27FC236}">
                <a16:creationId xmlns:a16="http://schemas.microsoft.com/office/drawing/2014/main" id="{6EF99DAE-3A41-5E96-7059-72517D2EBDC1}"/>
              </a:ext>
            </a:extLst>
          </p:cNvPr>
          <p:cNvSpPr txBox="1"/>
          <p:nvPr/>
        </p:nvSpPr>
        <p:spPr>
          <a:xfrm>
            <a:off x="14899240" y="8494219"/>
            <a:ext cx="1682491" cy="1057794"/>
          </a:xfrm>
          <a:prstGeom prst="rect">
            <a:avLst/>
          </a:prstGeom>
        </p:spPr>
        <p:txBody>
          <a:bodyPr lIns="0" tIns="0" rIns="0" bIns="0" rtlCol="0" anchor="t">
            <a:spAutoFit/>
          </a:bodyPr>
          <a:lstStyle/>
          <a:p>
            <a:pPr>
              <a:lnSpc>
                <a:spcPts val="2717"/>
              </a:lnSpc>
            </a:pPr>
            <a:r>
              <a:rPr lang="en-US" sz="2986" spc="14">
                <a:solidFill>
                  <a:srgbClr val="2B2C30"/>
                </a:solidFill>
                <a:latin typeface="Playfair Display"/>
              </a:rPr>
              <a:t>Fortune Algo Cookies</a:t>
            </a:r>
          </a:p>
        </p:txBody>
      </p:sp>
      <p:pic>
        <p:nvPicPr>
          <p:cNvPr id="11" name="Picture 10" descr="A puppet holding a stack of cookies&#10;&#10;Description automatically generated">
            <a:extLst>
              <a:ext uri="{FF2B5EF4-FFF2-40B4-BE49-F238E27FC236}">
                <a16:creationId xmlns:a16="http://schemas.microsoft.com/office/drawing/2014/main" id="{C68DFA9E-676D-D4B6-CFFC-E12787F42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1731" y="8442389"/>
            <a:ext cx="1109624" cy="110962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2224</Words>
  <Application>Microsoft Office PowerPoint</Application>
  <PresentationFormat>Custom</PresentationFormat>
  <Paragraphs>294</Paragraphs>
  <Slides>24</Slides>
  <Notes>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24</vt:i4>
      </vt:variant>
    </vt:vector>
  </HeadingPairs>
  <TitlesOfParts>
    <vt:vector size="40" baseType="lpstr">
      <vt:lpstr>Public Sans Bold</vt:lpstr>
      <vt:lpstr>Playfair Display Italics</vt:lpstr>
      <vt:lpstr>Public Sans Bold Italics</vt:lpstr>
      <vt:lpstr>WenQuanYi Bold</vt:lpstr>
      <vt:lpstr>Calibri</vt:lpstr>
      <vt:lpstr>WenQuanYi</vt:lpstr>
      <vt:lpstr>Canva Sans Bold</vt:lpstr>
      <vt:lpstr>Public Sans</vt:lpstr>
      <vt:lpstr>Public Sans Italics</vt:lpstr>
      <vt:lpstr>Playfair Display</vt:lpstr>
      <vt:lpstr>Canva Sans</vt:lpstr>
      <vt:lpstr>-apple-system</vt:lpstr>
      <vt:lpstr>Alice</vt:lpstr>
      <vt:lpstr>Courier New OS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2</dc:title>
  <cp:lastModifiedBy>Prajwal Patnaik</cp:lastModifiedBy>
  <cp:revision>4</cp:revision>
  <dcterms:created xsi:type="dcterms:W3CDTF">2006-08-16T00:00:00Z</dcterms:created>
  <dcterms:modified xsi:type="dcterms:W3CDTF">2023-12-18T06:45:10Z</dcterms:modified>
  <dc:identifier>DAF2qvvtlXw</dc:identifier>
</cp:coreProperties>
</file>